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notesMasterIdLst>
    <p:notesMasterId r:id="rId40"/>
  </p:notesMasterIdLst>
  <p:sldIdLst>
    <p:sldId id="256" r:id="rId2"/>
    <p:sldId id="258" r:id="rId3"/>
    <p:sldId id="261" r:id="rId4"/>
    <p:sldId id="259" r:id="rId5"/>
    <p:sldId id="260" r:id="rId6"/>
    <p:sldId id="283" r:id="rId7"/>
    <p:sldId id="294" r:id="rId8"/>
    <p:sldId id="298" r:id="rId9"/>
    <p:sldId id="262" r:id="rId10"/>
    <p:sldId id="305" r:id="rId11"/>
    <p:sldId id="264" r:id="rId12"/>
    <p:sldId id="306" r:id="rId13"/>
    <p:sldId id="266" r:id="rId14"/>
    <p:sldId id="267" r:id="rId15"/>
    <p:sldId id="268" r:id="rId16"/>
    <p:sldId id="269" r:id="rId17"/>
    <p:sldId id="270" r:id="rId18"/>
    <p:sldId id="284" r:id="rId19"/>
    <p:sldId id="303" r:id="rId20"/>
    <p:sldId id="307" r:id="rId21"/>
    <p:sldId id="309" r:id="rId22"/>
    <p:sldId id="274" r:id="rId23"/>
    <p:sldId id="312" r:id="rId24"/>
    <p:sldId id="310" r:id="rId25"/>
    <p:sldId id="275" r:id="rId26"/>
    <p:sldId id="277" r:id="rId27"/>
    <p:sldId id="313" r:id="rId28"/>
    <p:sldId id="278" r:id="rId29"/>
    <p:sldId id="279" r:id="rId30"/>
    <p:sldId id="311" r:id="rId31"/>
    <p:sldId id="287" r:id="rId32"/>
    <p:sldId id="288" r:id="rId33"/>
    <p:sldId id="289" r:id="rId34"/>
    <p:sldId id="290" r:id="rId35"/>
    <p:sldId id="291" r:id="rId36"/>
    <p:sldId id="281" r:id="rId37"/>
    <p:sldId id="295" r:id="rId38"/>
    <p:sldId id="28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 kumar" initials="rk" lastIdx="1" clrIdx="0">
    <p:extLst>
      <p:ext uri="{19B8F6BF-5375-455C-9EA6-DF929625EA0E}">
        <p15:presenceInfo xmlns:p15="http://schemas.microsoft.com/office/powerpoint/2012/main" userId="17ea9bcdcbc2b6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8B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4660"/>
  </p:normalViewPr>
  <p:slideViewPr>
    <p:cSldViewPr snapToGrid="0">
      <p:cViewPr varScale="1">
        <p:scale>
          <a:sx n="113" d="100"/>
          <a:sy n="113" d="100"/>
        </p:scale>
        <p:origin x="52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31T13:55:00.61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06:05:14.111"/>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06:05:28.365"/>
    </inkml:context>
    <inkml:brush xml:id="br0">
      <inkml:brushProperty name="width" value="0.035" units="cm"/>
      <inkml:brushProperty name="height" value="0.035" units="cm"/>
      <inkml:brushProperty name="color" value="#FF0066"/>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06:05:36.834"/>
    </inkml:context>
    <inkml:brush xml:id="br0">
      <inkml:brushProperty name="width" value="0.035" units="cm"/>
      <inkml:brushProperty name="height" value="0.035" units="cm"/>
      <inkml:brushProperty name="color" value="#FF0066"/>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06:05:37.193"/>
    </inkml:context>
    <inkml:brush xml:id="br0">
      <inkml:brushProperty name="width" value="0.035" units="cm"/>
      <inkml:brushProperty name="height" value="0.035" units="cm"/>
      <inkml:brushProperty name="color" value="#FF0066"/>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3T06:10:18.414"/>
    </inkml:context>
    <inkml:brush xml:id="br0">
      <inkml:brushProperty name="width" value="0.05" units="cm"/>
      <inkml:brushProperty name="height" value="0.3" units="cm"/>
      <inkml:brushProperty name="color" value="#FFFFFF"/>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6"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17"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18"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19"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0"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21"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3250067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2522574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2472770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06553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2220649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2339707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2417742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2356633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975653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621081-53EA-4545-A82E-F099CAD892AE}"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415640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176336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420388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231896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621081-53EA-4545-A82E-F099CAD892AE}" type="datetimeFigureOut">
              <a:rPr lang="en-US" smtClean="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282642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21081-53EA-4545-A82E-F099CAD892AE}" type="datetimeFigureOut">
              <a:rPr lang="en-US" smtClean="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369004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3970069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5/12/2024</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333536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1BEF0D-F0BB-DE4B-95CE-6DB70DBA9567}" type="datetimeFigureOut">
              <a:rPr lang="en-US" smtClean="0"/>
              <a:pPr/>
              <a:t>5/12/2024</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Add a footer</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0A5146F-7E80-4C81-B445-3940FBA44A78}" type="slidenum">
              <a:rPr lang="en-US" smtClean="0"/>
              <a:pPr/>
              <a:t>‹#›</a:t>
            </a:fld>
            <a:endParaRPr lang="en-US"/>
          </a:p>
        </p:txBody>
      </p:sp>
    </p:spTree>
    <p:extLst>
      <p:ext uri="{BB962C8B-B14F-4D97-AF65-F5344CB8AC3E}">
        <p14:creationId xmlns:p14="http://schemas.microsoft.com/office/powerpoint/2010/main" val="2792543498"/>
      </p:ext>
    </p:extLst>
  </p:cSld>
  <p:clrMap bg1="dk1" tx1="lt1" bg2="dk2" tx2="lt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Lst>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comments" Target="../comments/comment1.xml"/><Relationship Id="rId5" Type="http://schemas.openxmlformats.org/officeDocument/2006/relationships/image" Target="../media/image20.png"/><Relationship Id="rId10" Type="http://schemas.openxmlformats.org/officeDocument/2006/relationships/image" Target="../media/image7.png"/><Relationship Id="rId4" Type="http://schemas.openxmlformats.org/officeDocument/2006/relationships/customXml" Target="../ink/ink2.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ieeexplore.ieee.org/document/6814287" TargetMode="External"/><Relationship Id="rId2" Type="http://schemas.openxmlformats.org/officeDocument/2006/relationships/hyperlink" Target="https://ieeexplore.ieee.org/document/9964940" TargetMode="External"/><Relationship Id="rId1" Type="http://schemas.openxmlformats.org/officeDocument/2006/relationships/slideLayout" Target="../slideLayouts/slideLayout2.xml"/><Relationship Id="rId4" Type="http://schemas.openxmlformats.org/officeDocument/2006/relationships/hyperlink" Target="http://ieeexplore.ieee.org/document/1014263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itle 1"/>
          <p:cNvSpPr>
            <a:spLocks noGrp="1"/>
          </p:cNvSpPr>
          <p:nvPr>
            <p:ph type="ctrTitle"/>
          </p:nvPr>
        </p:nvSpPr>
        <p:spPr/>
        <p:txBody>
          <a:bodyPr>
            <a:normAutofit fontScale="90000"/>
          </a:bodyPr>
          <a:lstStyle/>
          <a:p>
            <a:pPr algn="ctr"/>
            <a:r>
              <a:rPr lang="en-US" sz="4000" b="1" dirty="0">
                <a:latin typeface="Times New Roman" panose="02020603050405020304" pitchFamily="18" charset="0"/>
                <a:cs typeface="Times New Roman" pitchFamily="18" charset="0"/>
              </a:rPr>
              <a:t> REAL TIME SIGN LANGUAGE  RECOGNITION USING DEEP LEARNING</a:t>
            </a:r>
            <a:endParaRPr lang="en-US" dirty="0"/>
          </a:p>
        </p:txBody>
      </p:sp>
      <p:sp>
        <p:nvSpPr>
          <p:cNvPr id="1048594" name="Subtitle 5"/>
          <p:cNvSpPr>
            <a:spLocks noGrp="1"/>
          </p:cNvSpPr>
          <p:nvPr>
            <p:ph type="subTitle" idx="1"/>
          </p:nvPr>
        </p:nvSpPr>
        <p:spPr>
          <a:xfrm>
            <a:off x="7606747" y="3742267"/>
            <a:ext cx="4390519" cy="1058333"/>
          </a:xfrm>
        </p:spPr>
        <p:txBody>
          <a:bodyPr>
            <a:normAutofit fontScale="95000"/>
          </a:bodyPr>
          <a:lstStyle/>
          <a:p>
            <a:pPr algn="ctr"/>
            <a:r>
              <a:rPr lang="en-IN" sz="2000" dirty="0">
                <a:latin typeface="Times New Roman" panose="02020603050405020304" pitchFamily="18" charset="0"/>
                <a:cs typeface="Times New Roman" panose="02020603050405020304" pitchFamily="18" charset="0"/>
              </a:rPr>
              <a:t>    </a:t>
            </a:r>
            <a:r>
              <a:rPr lang="en-IN" sz="2600" b="1" dirty="0">
                <a:latin typeface="Times New Roman" panose="02020603050405020304" pitchFamily="18" charset="0"/>
                <a:cs typeface="Times New Roman" panose="02020603050405020304" pitchFamily="18" charset="0"/>
              </a:rPr>
              <a:t>GUIDE BY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Ms.D.REJEES</a:t>
            </a:r>
            <a:r>
              <a:rPr lang="en-US" dirty="0">
                <a:latin typeface="Times New Roman" panose="02020603050405020304" pitchFamily="18" charset="0"/>
                <a:cs typeface="Times New Roman" panose="02020603050405020304" pitchFamily="18" charset="0"/>
              </a:rPr>
              <a:t> JENIFA</a:t>
            </a:r>
          </a:p>
        </p:txBody>
      </p:sp>
      <p:sp>
        <p:nvSpPr>
          <p:cNvPr id="1048595" name="Subtitle 2"/>
          <p:cNvSpPr txBox="1"/>
          <p:nvPr/>
        </p:nvSpPr>
        <p:spPr bwMode="hidden">
          <a:xfrm>
            <a:off x="7650051" y="4800600"/>
            <a:ext cx="5449722" cy="1253067"/>
          </a:xfrm>
          <a:prstGeom prst="rect">
            <a:avLst/>
          </a:prstGeom>
        </p:spPr>
        <p:txBody>
          <a:bodyPr vert="horz" lIns="45720" tIns="0" rIns="45720" bIns="0">
            <a:normAutofit fontScale="70000" lnSpcReduction="20000"/>
          </a:bodyPr>
          <a:lstStyle>
            <a:lvl1pPr marL="0" indent="0" algn="r" rtl="0" eaLnBrk="1" latinLnBrk="0" hangingPunct="1">
              <a:spcBef>
                <a:spcPts val="600"/>
              </a:spcBef>
              <a:buClr>
                <a:schemeClr val="tx2"/>
              </a:buClr>
              <a:buSzPct val="73000"/>
              <a:buFont typeface="Wingdings 2"/>
              <a:buNone/>
              <a:defRPr kumimoji="0" sz="2200" kern="1200" baseline="0">
                <a:solidFill>
                  <a:srgbClr val="FFFFFF"/>
                </a:solidFill>
                <a:effectLst/>
                <a:latin typeface="+mn-lt"/>
                <a:ea typeface="+mn-ea"/>
                <a:cs typeface="+mn-cs"/>
              </a:defRPr>
            </a:lvl1pPr>
            <a:lvl2pPr marL="457200" indent="0" algn="ctr" rtl="0" eaLnBrk="1" latinLnBrk="0" hangingPunct="1">
              <a:spcBef>
                <a:spcPts val="500"/>
              </a:spcBef>
              <a:buClr>
                <a:schemeClr val="accent4"/>
              </a:buClr>
              <a:buSzPct val="80000"/>
              <a:buFont typeface="Wingdings 2"/>
              <a:buNone/>
              <a:defRPr kumimoji="0" sz="2300" kern="1200">
                <a:solidFill>
                  <a:schemeClr val="tx1">
                    <a:tint val="85000"/>
                  </a:schemeClr>
                </a:solidFill>
                <a:latin typeface="+mn-lt"/>
                <a:ea typeface="+mn-ea"/>
                <a:cs typeface="+mn-cs"/>
              </a:defRPr>
            </a:lvl2pPr>
            <a:lvl3pPr marL="914400" indent="0" algn="ctr" rtl="0" eaLnBrk="1" latinLnBrk="0" hangingPunct="1">
              <a:spcBef>
                <a:spcPts val="400"/>
              </a:spcBef>
              <a:buClr>
                <a:schemeClr val="accent4"/>
              </a:buClr>
              <a:buSzPct val="60000"/>
              <a:buFont typeface="Wingdings"/>
              <a:buNone/>
              <a:defRPr kumimoji="0" sz="2000" kern="1200">
                <a:solidFill>
                  <a:schemeClr val="tx1"/>
                </a:solidFill>
                <a:latin typeface="+mn-lt"/>
                <a:ea typeface="+mn-ea"/>
                <a:cs typeface="+mn-cs"/>
              </a:defRPr>
            </a:lvl3pPr>
            <a:lvl4pPr marL="1371600" indent="0" algn="ctr" rtl="0" eaLnBrk="1" latinLnBrk="0" hangingPunct="1">
              <a:spcBef>
                <a:spcPct val="20000"/>
              </a:spcBef>
              <a:buClr>
                <a:schemeClr val="accent4"/>
              </a:buClr>
              <a:buSzPct val="80000"/>
              <a:buFont typeface="Wingdings 2"/>
              <a:buNone/>
              <a:defRPr kumimoji="0" sz="2000" kern="1200">
                <a:solidFill>
                  <a:schemeClr val="tx1">
                    <a:tint val="85000"/>
                  </a:schemeClr>
                </a:solidFill>
                <a:latin typeface="+mn-lt"/>
                <a:ea typeface="+mn-ea"/>
                <a:cs typeface="+mn-cs"/>
              </a:defRPr>
            </a:lvl4pPr>
            <a:lvl5pPr marL="1828800" indent="0" algn="ctr" rtl="0" eaLnBrk="1" latinLnBrk="0" hangingPunct="1">
              <a:spcBef>
                <a:spcPts val="400"/>
              </a:spcBef>
              <a:buClr>
                <a:schemeClr val="accent4"/>
              </a:buClr>
              <a:buSzPct val="70000"/>
              <a:buFont typeface="Wingdings"/>
              <a:buNone/>
              <a:defRPr kumimoji="0" sz="1800" kern="1200">
                <a:solidFill>
                  <a:schemeClr val="tx1"/>
                </a:solidFill>
                <a:latin typeface="+mn-lt"/>
                <a:ea typeface="+mn-ea"/>
                <a:cs typeface="+mn-cs"/>
              </a:defRPr>
            </a:lvl5pPr>
            <a:lvl6pPr marL="2286000" indent="0" algn="ctr" rtl="0" eaLnBrk="1" latinLnBrk="0" hangingPunct="1">
              <a:spcBef>
                <a:spcPts val="400"/>
              </a:spcBef>
              <a:buClr>
                <a:schemeClr val="accent4"/>
              </a:buClr>
              <a:buSzPct val="80000"/>
              <a:buFont typeface="Wingdings 2"/>
              <a:buNone/>
              <a:defRPr kumimoji="0" sz="1800" kern="1200">
                <a:solidFill>
                  <a:schemeClr val="tx1">
                    <a:tint val="85000"/>
                  </a:schemeClr>
                </a:solidFill>
                <a:latin typeface="+mn-lt"/>
                <a:ea typeface="+mn-ea"/>
                <a:cs typeface="+mn-cs"/>
              </a:defRPr>
            </a:lvl6pPr>
            <a:lvl7pPr marL="2743200" indent="0" algn="ctr" rtl="0" eaLnBrk="1" latinLnBrk="0" hangingPunct="1">
              <a:spcBef>
                <a:spcPct val="20000"/>
              </a:spcBef>
              <a:buClr>
                <a:schemeClr val="accent4"/>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ts val="300"/>
              </a:spcBef>
              <a:buClr>
                <a:schemeClr val="accent4"/>
              </a:buClr>
              <a:buSzPct val="100000"/>
              <a:buNone/>
              <a:defRPr kumimoji="0" sz="1600" kern="1200" baseline="0">
                <a:solidFill>
                  <a:schemeClr val="tx1">
                    <a:tint val="85000"/>
                  </a:schemeClr>
                </a:solidFill>
                <a:latin typeface="+mn-lt"/>
                <a:ea typeface="+mn-ea"/>
                <a:cs typeface="+mn-cs"/>
              </a:defRPr>
            </a:lvl8pPr>
            <a:lvl9pPr marL="3657600" indent="0" algn="ctr" rtl="0" eaLnBrk="1" latinLnBrk="0" hangingPunct="1">
              <a:spcBef>
                <a:spcPct val="20000"/>
              </a:spcBef>
              <a:buClr>
                <a:schemeClr val="accent4"/>
              </a:buClr>
              <a:buSzPct val="100000"/>
              <a:buFont typeface="Wingdings"/>
              <a:buNone/>
              <a:defRPr kumimoji="0" sz="1400" kern="1200" baseline="0">
                <a:solidFill>
                  <a:schemeClr val="tx1"/>
                </a:solidFill>
                <a:latin typeface="+mn-lt"/>
                <a:ea typeface="+mn-ea"/>
                <a:cs typeface="+mn-cs"/>
              </a:defRPr>
            </a:lvl9pPr>
          </a:lstStyle>
          <a:p>
            <a:pPr algn="l"/>
            <a:r>
              <a:rPr lang="en-IN" sz="2000" dirty="0">
                <a:latin typeface="Times New Roman" panose="02020603050405020304" pitchFamily="18" charset="0"/>
                <a:cs typeface="Times New Roman" panose="02020603050405020304" pitchFamily="18" charset="0"/>
              </a:rPr>
              <a:t>      </a:t>
            </a:r>
          </a:p>
          <a:p>
            <a:pPr algn="l"/>
            <a:r>
              <a:rPr lang="en-IN" sz="2000" dirty="0">
                <a:latin typeface="Times New Roman" panose="02020603050405020304" pitchFamily="18" charset="0"/>
                <a:cs typeface="Times New Roman" panose="02020603050405020304" pitchFamily="18" charset="0"/>
              </a:rPr>
              <a:t>           PRESENTED BY</a:t>
            </a:r>
          </a:p>
          <a:p>
            <a:pPr algn="l"/>
            <a:r>
              <a:rPr lang="en-IN" sz="2000" dirty="0">
                <a:latin typeface="Times New Roman" panose="02020603050405020304" pitchFamily="18" charset="0"/>
                <a:cs typeface="Times New Roman" panose="02020603050405020304" pitchFamily="18" charset="0"/>
              </a:rPr>
              <a:t>210820205063  PRIYADHASINI .P</a:t>
            </a:r>
          </a:p>
          <a:p>
            <a:pPr algn="l"/>
            <a:r>
              <a:rPr lang="en-IN" sz="2000" dirty="0">
                <a:latin typeface="Times New Roman" panose="02020603050405020304" pitchFamily="18" charset="0"/>
                <a:cs typeface="Times New Roman" panose="02020603050405020304" pitchFamily="18" charset="0"/>
              </a:rPr>
              <a:t>210820205047  LAVANYA .Y   </a:t>
            </a:r>
          </a:p>
          <a:p>
            <a:pPr algn="l"/>
            <a:r>
              <a:rPr lang="en-IN" sz="2000" dirty="0">
                <a:latin typeface="Times New Roman" panose="02020603050405020304" pitchFamily="18" charset="0"/>
                <a:cs typeface="Times New Roman" panose="02020603050405020304" pitchFamily="18" charset="0"/>
              </a:rPr>
              <a:t>210820205055 PIRAKTHIKSHA 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483C-A590-4B71-A48E-8244D314D9B5}"/>
              </a:ext>
            </a:extLst>
          </p:cNvPr>
          <p:cNvSpPr>
            <a:spLocks noGrp="1"/>
          </p:cNvSpPr>
          <p:nvPr>
            <p:ph type="title"/>
          </p:nvPr>
        </p:nvSpPr>
        <p:spPr/>
        <p:txBody>
          <a:bodyPr/>
          <a:lstStyle/>
          <a:p>
            <a:r>
              <a:rPr lang="en-US" sz="3600" dirty="0">
                <a:solidFill>
                  <a:schemeClr val="tx1"/>
                </a:solidFill>
                <a:latin typeface="Times New Roman" panose="02020603050405020304" pitchFamily="18" charset="0"/>
                <a:cs typeface="Times New Roman" panose="02020603050405020304" pitchFamily="18" charset="0"/>
              </a:rPr>
              <a:t>Existing system’s Disadvantages</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297B42-5155-430C-B862-239A8FA72D8E}"/>
              </a:ext>
            </a:extLst>
          </p:cNvPr>
          <p:cNvSpPr>
            <a:spLocks noGrp="1"/>
          </p:cNvSpPr>
          <p:nvPr>
            <p:ph idx="1"/>
          </p:nvPr>
        </p:nvSpPr>
        <p:spPr/>
        <p:txBody>
          <a:bodyPr/>
          <a:lstStyle/>
          <a:p>
            <a:pPr marL="342900" lvl="0" indent="-342900" algn="just">
              <a:lnSpc>
                <a:spcPct val="150000"/>
              </a:lnSpc>
              <a:spcAft>
                <a:spcPts val="800"/>
              </a:spcAft>
              <a:buFont typeface="Wingdings" panose="05000000000000000000" pitchFamily="2" charset="2"/>
              <a:buChar char=""/>
              <a:tabLst>
                <a:tab pos="457200" algn="l"/>
              </a:tabLst>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Reduced Accuracy</a:t>
            </a:r>
            <a:endParaRPr lang="en-IN" sz="2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tabLst>
                <a:tab pos="457200" algn="l"/>
              </a:tabLst>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Increased  False Matches</a:t>
            </a:r>
            <a:endParaRPr lang="en-IN" sz="2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tabLst>
                <a:tab pos="457200" algn="l"/>
              </a:tabLst>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Computational Complexity</a:t>
            </a:r>
            <a:endParaRPr lang="en-IN" sz="2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US" sz="2400" dirty="0">
                <a:solidFill>
                  <a:schemeClr val="tx1"/>
                </a:solidFill>
                <a:latin typeface="Times New Roman" panose="02020603050405020304" pitchFamily="18" charset="0"/>
                <a:ea typeface="Calibri" panose="020F0502020204030204" pitchFamily="34" charset="0"/>
              </a:rPr>
              <a:t>  Privacy Concerns</a:t>
            </a:r>
            <a:endParaRPr lang="en-US" sz="2400"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val="235736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1" y="225287"/>
            <a:ext cx="10261600" cy="848139"/>
          </a:xfrm>
        </p:spPr>
        <p:txBody>
          <a:bodyPr>
            <a:normAutofit/>
          </a:bodyPr>
          <a:lstStyle/>
          <a:p>
            <a:r>
              <a:rPr lang="en-IN" dirty="0">
                <a:solidFill>
                  <a:schemeClr val="tx1"/>
                </a:solidFill>
              </a:rPr>
              <a:t>   </a:t>
            </a:r>
            <a:r>
              <a:rPr lang="en-IN" sz="2800" b="1" dirty="0">
                <a:solidFill>
                  <a:schemeClr val="tx1"/>
                </a:solidFill>
                <a:latin typeface="Times New Roman" panose="02020603050405020304" pitchFamily="18" charset="0"/>
                <a:cs typeface="Times New Roman" pitchFamily="18" charset="0"/>
              </a:rPr>
              <a:t>PROPOSED  SYSTEM</a:t>
            </a:r>
            <a:endParaRPr lang="en-US" sz="2800" dirty="0">
              <a:solidFill>
                <a:schemeClr val="tx1"/>
              </a:solidFill>
            </a:endParaRPr>
          </a:p>
        </p:txBody>
      </p:sp>
      <p:sp>
        <p:nvSpPr>
          <p:cNvPr id="1048615" name="Content Placeholder 2"/>
          <p:cNvSpPr>
            <a:spLocks noGrp="1"/>
          </p:cNvSpPr>
          <p:nvPr>
            <p:ph idx="1"/>
          </p:nvPr>
        </p:nvSpPr>
        <p:spPr>
          <a:xfrm>
            <a:off x="515156" y="901148"/>
            <a:ext cx="10831132" cy="5956851"/>
          </a:xfrm>
        </p:spPr>
        <p:txBody>
          <a:bodyPr>
            <a:noAutofit/>
          </a:bodyPr>
          <a:lstStyle/>
          <a:p>
            <a:pPr algn="just">
              <a:lnSpc>
                <a:spcPct val="150000"/>
              </a:lnSpc>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proposed system integrates a Convolutional Neural Network (CNN) architecture implemented with TensorFlow to significantly enhance accuracy, achieving recognition rates between 90-100%.</a:t>
            </a:r>
          </a:p>
          <a:p>
            <a:pPr algn="just">
              <a:lnSpc>
                <a:spcPct val="150000"/>
              </a:lnSpc>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By utilizing CNNs, the system effectively extracts intricate features from video frames, including hand gestures, body movements, and facial expressions crucial for accurate interpretation of American Sign Language (ASL). </a:t>
            </a:r>
          </a:p>
          <a:p>
            <a:pPr algn="just">
              <a:lnSpc>
                <a:spcPct val="150000"/>
              </a:lnSpc>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Through extensive training on a diverse dataset of ASL gestures, the CNN model demonstrates remarkable precision and reliability in real-time prediction.</a:t>
            </a:r>
          </a:p>
          <a:p>
            <a:pPr algn="just">
              <a:lnSpc>
                <a:spcPct val="150000"/>
              </a:lnSpc>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With its high accuracy rates and user-friendly interface, the system aims to revolutionize communication accessibility for ASL users, empowering them to interact seamlessly in various setting.</a:t>
            </a:r>
            <a:endPar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solidFill>
                <a:schemeClr val="tx1"/>
              </a:solidFill>
            </a:endParaRPr>
          </a:p>
          <a:p>
            <a:pPr algn="just"/>
            <a:endParaRPr lang="en-US" sz="1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F25E-6B60-45ED-9A15-FC68AE66B11A}"/>
              </a:ext>
            </a:extLst>
          </p:cNvPr>
          <p:cNvSpPr>
            <a:spLocks noGrp="1"/>
          </p:cNvSpPr>
          <p:nvPr>
            <p:ph type="title"/>
          </p:nvPr>
        </p:nvSpPr>
        <p:spPr/>
        <p:txBody>
          <a:bodyPr/>
          <a:lstStyle/>
          <a:p>
            <a:r>
              <a:rPr lang="en-IN" sz="2800" b="1" dirty="0">
                <a:solidFill>
                  <a:schemeClr val="tx1"/>
                </a:solidFill>
                <a:latin typeface="Times New Roman" panose="02020603050405020304" pitchFamily="18" charset="0"/>
                <a:cs typeface="Times New Roman" pitchFamily="18" charset="0"/>
              </a:rPr>
              <a:t>PROPOSED  SYSTEM’S ADVANTAGES</a:t>
            </a:r>
            <a:endParaRPr lang="en-IN" sz="2800" dirty="0">
              <a:solidFill>
                <a:schemeClr val="tx1"/>
              </a:solidFill>
            </a:endParaRPr>
          </a:p>
        </p:txBody>
      </p:sp>
      <p:sp>
        <p:nvSpPr>
          <p:cNvPr id="3" name="Content Placeholder 2">
            <a:extLst>
              <a:ext uri="{FF2B5EF4-FFF2-40B4-BE49-F238E27FC236}">
                <a16:creationId xmlns:a16="http://schemas.microsoft.com/office/drawing/2014/main" id="{7751D2B2-AF9F-4017-9F0F-B6881A2A6F14}"/>
              </a:ext>
            </a:extLst>
          </p:cNvPr>
          <p:cNvSpPr>
            <a:spLocks noGrp="1"/>
          </p:cNvSpPr>
          <p:nvPr>
            <p:ph idx="1"/>
          </p:nvPr>
        </p:nvSpPr>
        <p:spPr/>
        <p:txBody>
          <a:bodyPr/>
          <a:lstStyle/>
          <a:p>
            <a:pPr marL="342900" lvl="0" indent="-342900" algn="just">
              <a:lnSpc>
                <a:spcPct val="150000"/>
              </a:lnSpc>
              <a:spcAft>
                <a:spcPts val="800"/>
              </a:spcAft>
              <a:buFont typeface="Wingdings" panose="05000000000000000000" pitchFamily="2" charset="2"/>
              <a:buChar char=""/>
              <a:tabLst>
                <a:tab pos="457200" algn="l"/>
              </a:tabLst>
            </a:pP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Reduced Accuracy</a:t>
            </a:r>
            <a:endParaRPr lang="en-IN"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tabLst>
                <a:tab pos="457200" algn="l"/>
              </a:tabLst>
            </a:pP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Increased False Matches</a:t>
            </a:r>
            <a:endParaRPr lang="en-IN"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
              <a:tabLst>
                <a:tab pos="457200" algn="l"/>
              </a:tabLst>
            </a:pP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Computational Complexity</a:t>
            </a:r>
            <a:endParaRPr lang="en-IN"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US" dirty="0">
                <a:solidFill>
                  <a:schemeClr val="tx1"/>
                </a:solidFill>
                <a:latin typeface="Times New Roman" panose="02020603050405020304" pitchFamily="18" charset="0"/>
                <a:ea typeface="Calibri" panose="020F0502020204030204" pitchFamily="34" charset="0"/>
              </a:rPr>
              <a:t>  Privacy Concerns</a:t>
            </a:r>
            <a:endParaRPr lang="en-US"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val="378298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itle 1"/>
          <p:cNvSpPr>
            <a:spLocks noGrp="1"/>
          </p:cNvSpPr>
          <p:nvPr>
            <p:ph type="title"/>
          </p:nvPr>
        </p:nvSpPr>
        <p:spPr>
          <a:xfrm>
            <a:off x="609600" y="320040"/>
            <a:ext cx="9656064" cy="491329"/>
          </a:xfrm>
        </p:spPr>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DFD Level 0</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1048624" name="Oval 3"/>
          <p:cNvSpPr/>
          <p:nvPr/>
        </p:nvSpPr>
        <p:spPr>
          <a:xfrm>
            <a:off x="4069724" y="2073499"/>
            <a:ext cx="2511380" cy="141345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a:p>
            <a:pPr algn="ctr"/>
            <a:r>
              <a:rPr lang="en-US" dirty="0"/>
              <a:t>Machine learning Algorithm</a:t>
            </a:r>
          </a:p>
          <a:p>
            <a:pPr algn="ctr"/>
            <a:endParaRPr lang="en-IN" dirty="0"/>
          </a:p>
        </p:txBody>
      </p:sp>
      <p:cxnSp>
        <p:nvCxnSpPr>
          <p:cNvPr id="3145730" name="Straight Arrow Connector 6"/>
          <p:cNvCxnSpPr>
            <a:cxnSpLocks/>
            <a:endCxn id="1048624" idx="2"/>
          </p:cNvCxnSpPr>
          <p:nvPr/>
        </p:nvCxnSpPr>
        <p:spPr>
          <a:xfrm flipV="1">
            <a:off x="3039413" y="2780226"/>
            <a:ext cx="1030311" cy="144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45731" name="Straight Arrow Connector 10"/>
          <p:cNvCxnSpPr>
            <a:cxnSpLocks/>
            <a:stCxn id="1048624" idx="6"/>
          </p:cNvCxnSpPr>
          <p:nvPr/>
        </p:nvCxnSpPr>
        <p:spPr>
          <a:xfrm flipV="1">
            <a:off x="6581104" y="2776202"/>
            <a:ext cx="959476" cy="4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48625" name="Rectangle 18"/>
          <p:cNvSpPr/>
          <p:nvPr/>
        </p:nvSpPr>
        <p:spPr>
          <a:xfrm>
            <a:off x="839269" y="2202287"/>
            <a:ext cx="2200144" cy="127661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Input</a:t>
            </a:r>
          </a:p>
          <a:p>
            <a:pPr algn="ctr"/>
            <a:r>
              <a:rPr lang="en-US" dirty="0"/>
              <a:t>(Sign language gesture)</a:t>
            </a:r>
            <a:endParaRPr lang="en-IN" dirty="0"/>
          </a:p>
        </p:txBody>
      </p:sp>
      <p:sp>
        <p:nvSpPr>
          <p:cNvPr id="1048626" name="Rectangle 19"/>
          <p:cNvSpPr/>
          <p:nvPr/>
        </p:nvSpPr>
        <p:spPr>
          <a:xfrm>
            <a:off x="7540580" y="2202287"/>
            <a:ext cx="2365418" cy="127661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a:p>
            <a:pPr algn="ctr"/>
            <a:r>
              <a:rPr lang="en-US" dirty="0"/>
              <a:t>Output</a:t>
            </a:r>
          </a:p>
          <a:p>
            <a:pPr algn="ctr"/>
            <a:r>
              <a:rPr lang="en-US" dirty="0"/>
              <a:t>(words/</a:t>
            </a:r>
          </a:p>
          <a:p>
            <a:pPr algn="ctr"/>
            <a:r>
              <a:rPr lang="en-US" dirty="0"/>
              <a:t>Alphabet)</a:t>
            </a:r>
            <a:endParaRPr lang="en-IN" dirty="0"/>
          </a:p>
          <a:p>
            <a:pPr algn="ct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itle 1"/>
          <p:cNvSpPr>
            <a:spLocks noGrp="1"/>
          </p:cNvSpPr>
          <p:nvPr>
            <p:ph type="title"/>
          </p:nvPr>
        </p:nvSpPr>
        <p:spPr>
          <a:xfrm>
            <a:off x="350820" y="180305"/>
            <a:ext cx="9656064" cy="772732"/>
          </a:xfrm>
        </p:spPr>
        <p:txBody>
          <a:bodyPr>
            <a:normAutofit/>
          </a:bodyPr>
          <a:lstStyle/>
          <a:p>
            <a:r>
              <a:rPr lang="en-US" sz="2400" b="1" dirty="0">
                <a:latin typeface="Times New Roman" panose="02020603050405020304" pitchFamily="18" charset="0"/>
                <a:cs typeface="Times New Roman" panose="02020603050405020304" pitchFamily="18" charset="0"/>
              </a:rPr>
              <a:t>DFD</a:t>
            </a:r>
            <a:r>
              <a:rPr lang="en-US" sz="28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Level 1</a:t>
            </a:r>
            <a:endParaRPr lang="en-IN" sz="2400" b="1" dirty="0">
              <a:latin typeface="Times New Roman" panose="02020603050405020304" pitchFamily="18" charset="0"/>
              <a:cs typeface="Times New Roman" panose="02020603050405020304" pitchFamily="18" charset="0"/>
            </a:endParaRPr>
          </a:p>
        </p:txBody>
      </p:sp>
      <p:sp>
        <p:nvSpPr>
          <p:cNvPr id="1048628" name="Title 1"/>
          <p:cNvSpPr txBox="1"/>
          <p:nvPr/>
        </p:nvSpPr>
        <p:spPr>
          <a:xfrm>
            <a:off x="609600" y="1056068"/>
            <a:ext cx="9656064" cy="491329"/>
          </a:xfrm>
          <a:prstGeom prst="rect">
            <a:avLst/>
          </a:prstGeom>
        </p:spPr>
        <p:txBody>
          <a:bodyPr vert="horz" lIns="45720" tIns="0" rIns="45720" bIns="0" anchor="b" anchorCtr="0">
            <a:normAutofit/>
          </a:bodyPr>
          <a:lstStyle>
            <a:lvl1pPr algn="l" rtl="0" eaLnBrk="1" latinLnBrk="0" hangingPunct="1">
              <a:spcBef>
                <a:spcPct val="0"/>
              </a:spcBef>
              <a:buNone/>
              <a:defRPr kumimoji="0" sz="3800" b="1" kern="1200" cap="all" baseline="0">
                <a:ln w="500">
                  <a:solidFill>
                    <a:schemeClr val="tx2">
                      <a:lumMod val="50000"/>
                    </a:schemeClr>
                  </a:solidFill>
                </a:ln>
                <a:gradFill>
                  <a:gsLst>
                    <a:gs pos="0">
                      <a:schemeClr val="accent4">
                        <a:tint val="13000"/>
                      </a:schemeClr>
                    </a:gs>
                    <a:gs pos="10000">
                      <a:schemeClr val="accent4">
                        <a:tint val="20000"/>
                      </a:schemeClr>
                    </a:gs>
                    <a:gs pos="49000">
                      <a:schemeClr val="accent4">
                        <a:tint val="70000"/>
                      </a:schemeClr>
                    </a:gs>
                    <a:gs pos="50000">
                      <a:schemeClr val="accent4"/>
                    </a:gs>
                    <a:gs pos="100000">
                      <a:schemeClr val="accent4">
                        <a:tint val="20000"/>
                      </a:schemeClr>
                    </a:gs>
                  </a:gsLst>
                  <a:lin ang="5400000" scaled="1"/>
                </a:gradFill>
                <a:effectLst/>
                <a:latin typeface="+mj-lt"/>
                <a:ea typeface="+mj-ea"/>
                <a:cs typeface="+mj-cs"/>
              </a:defRPr>
            </a:lvl1pPr>
          </a:lstStyle>
          <a:p>
            <a:endParaRPr lang="en-IN" sz="2800" dirty="0"/>
          </a:p>
        </p:txBody>
      </p:sp>
      <p:sp>
        <p:nvSpPr>
          <p:cNvPr id="1048629" name="Oval 4"/>
          <p:cNvSpPr/>
          <p:nvPr/>
        </p:nvSpPr>
        <p:spPr>
          <a:xfrm>
            <a:off x="4069724" y="1804974"/>
            <a:ext cx="2511380" cy="118485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a:p>
            <a:pPr algn="ctr"/>
            <a:r>
              <a:rPr lang="en-US" dirty="0"/>
              <a:t> Using </a:t>
            </a:r>
          </a:p>
          <a:p>
            <a:pPr algn="ctr"/>
            <a:r>
              <a:rPr lang="en-US" dirty="0"/>
              <a:t>Open CV</a:t>
            </a:r>
          </a:p>
          <a:p>
            <a:pPr algn="ctr"/>
            <a:endParaRPr lang="en-IN" dirty="0"/>
          </a:p>
        </p:txBody>
      </p:sp>
      <p:sp>
        <p:nvSpPr>
          <p:cNvPr id="1048630" name="Oval 5"/>
          <p:cNvSpPr/>
          <p:nvPr/>
        </p:nvSpPr>
        <p:spPr>
          <a:xfrm>
            <a:off x="7540580" y="1817853"/>
            <a:ext cx="2511380" cy="117197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Dataset collection</a:t>
            </a:r>
            <a:endParaRPr lang="en-IN" dirty="0"/>
          </a:p>
        </p:txBody>
      </p:sp>
      <p:cxnSp>
        <p:nvCxnSpPr>
          <p:cNvPr id="3145732" name="Straight Arrow Connector 6"/>
          <p:cNvCxnSpPr>
            <a:cxnSpLocks/>
            <a:endCxn id="1048629" idx="2"/>
          </p:cNvCxnSpPr>
          <p:nvPr/>
        </p:nvCxnSpPr>
        <p:spPr>
          <a:xfrm>
            <a:off x="2747491" y="2397403"/>
            <a:ext cx="1322233"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45733" name="Straight Arrow Connector 7"/>
          <p:cNvCxnSpPr>
            <a:cxnSpLocks/>
            <a:stCxn id="1048629" idx="6"/>
            <a:endCxn id="1048630" idx="2"/>
          </p:cNvCxnSpPr>
          <p:nvPr/>
        </p:nvCxnSpPr>
        <p:spPr>
          <a:xfrm>
            <a:off x="6581104" y="2397403"/>
            <a:ext cx="959476" cy="64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48631" name="Oval 37"/>
          <p:cNvSpPr/>
          <p:nvPr/>
        </p:nvSpPr>
        <p:spPr>
          <a:xfrm>
            <a:off x="4917583" y="4044829"/>
            <a:ext cx="2511380" cy="100627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 </a:t>
            </a:r>
          </a:p>
          <a:p>
            <a:pPr algn="ctr"/>
            <a:r>
              <a:rPr lang="en-US" dirty="0"/>
              <a:t>Using CNN algorithm</a:t>
            </a:r>
          </a:p>
          <a:p>
            <a:pPr algn="ctr"/>
            <a:endParaRPr lang="en-IN" dirty="0"/>
          </a:p>
        </p:txBody>
      </p:sp>
      <p:sp>
        <p:nvSpPr>
          <p:cNvPr id="1048632" name="Rectangle 41"/>
          <p:cNvSpPr/>
          <p:nvPr/>
        </p:nvSpPr>
        <p:spPr>
          <a:xfrm>
            <a:off x="609599" y="1804974"/>
            <a:ext cx="2137891" cy="116103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Input</a:t>
            </a:r>
          </a:p>
          <a:p>
            <a:pPr algn="ctr"/>
            <a:r>
              <a:rPr lang="en-US" dirty="0"/>
              <a:t>(Sign language gesture)</a:t>
            </a:r>
            <a:endParaRPr lang="en-IN" dirty="0"/>
          </a:p>
        </p:txBody>
      </p:sp>
      <p:cxnSp>
        <p:nvCxnSpPr>
          <p:cNvPr id="3145734" name="Elbow Connector 65"/>
          <p:cNvCxnSpPr>
            <a:cxnSpLocks/>
            <a:endCxn id="1048631" idx="6"/>
          </p:cNvCxnSpPr>
          <p:nvPr/>
        </p:nvCxnSpPr>
        <p:spPr>
          <a:xfrm rot="5400000">
            <a:off x="7378627" y="3117442"/>
            <a:ext cx="1480859" cy="1380186"/>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45735" name="Straight Connector 68"/>
          <p:cNvCxnSpPr>
            <a:cxnSpLocks/>
          </p:cNvCxnSpPr>
          <p:nvPr/>
        </p:nvCxnSpPr>
        <p:spPr>
          <a:xfrm flipH="1">
            <a:off x="8796270" y="3028469"/>
            <a:ext cx="12878" cy="1519496"/>
          </a:xfrm>
          <a:prstGeom prst="line">
            <a:avLst/>
          </a:prstGeom>
        </p:spPr>
        <p:style>
          <a:lnRef idx="1">
            <a:schemeClr val="accent2"/>
          </a:lnRef>
          <a:fillRef idx="0">
            <a:schemeClr val="accent2"/>
          </a:fillRef>
          <a:effectRef idx="0">
            <a:schemeClr val="accent2"/>
          </a:effectRef>
          <a:fontRef idx="minor">
            <a:schemeClr val="tx1"/>
          </a:fontRef>
        </p:style>
      </p:cxnSp>
      <p:cxnSp>
        <p:nvCxnSpPr>
          <p:cNvPr id="3145736" name="Straight Arrow Connector 74"/>
          <p:cNvCxnSpPr>
            <a:cxnSpLocks/>
            <a:stCxn id="1048631" idx="2"/>
          </p:cNvCxnSpPr>
          <p:nvPr/>
        </p:nvCxnSpPr>
        <p:spPr>
          <a:xfrm flipH="1">
            <a:off x="3408607" y="4547965"/>
            <a:ext cx="1508976"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48633" name="Rectangle 79"/>
          <p:cNvSpPr/>
          <p:nvPr/>
        </p:nvSpPr>
        <p:spPr>
          <a:xfrm>
            <a:off x="1197735" y="3973564"/>
            <a:ext cx="2210872" cy="114880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a:p>
            <a:pPr algn="ctr"/>
            <a:r>
              <a:rPr lang="en-US" dirty="0"/>
              <a:t>Output</a:t>
            </a:r>
          </a:p>
          <a:p>
            <a:pPr algn="ctr"/>
            <a:r>
              <a:rPr lang="en-US" dirty="0"/>
              <a:t>(words/</a:t>
            </a:r>
          </a:p>
          <a:p>
            <a:pPr algn="ctr"/>
            <a:r>
              <a:rPr lang="en-US" dirty="0"/>
              <a:t>Alphabet)</a:t>
            </a:r>
            <a:endParaRPr lang="en-IN" dirty="0"/>
          </a:p>
          <a:p>
            <a:pPr algn="ct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97152" name="Ink 35"/>
              <p14:cNvContentPartPr/>
              <p14:nvPr/>
            </p14:nvContentPartPr>
            <p14:xfrm>
              <a:off x="-384579" y="688482"/>
              <a:ext cx="360" cy="360"/>
            </p14:xfrm>
          </p:contentPart>
        </mc:Choice>
        <mc:Fallback xmlns="">
          <p:pic>
            <p:nvPicPr>
              <p:cNvPr id="2097152" name="Ink 35"/>
              <p:cNvPicPr>
                <a:picLocks/>
              </p:cNvPicPr>
              <p:nvPr/>
            </p:nvPicPr>
            <p:blipFill>
              <a:blip r:embed="rId3"/>
              <a:stretch>
                <a:fillRect/>
              </a:stretch>
            </p:blipFill>
            <p:spPr>
              <a:xfrm>
                <a:off x="-384579" y="688482"/>
                <a:ext cx="360" cy="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97153" name="Ink 38"/>
              <p14:cNvContentPartPr/>
              <p14:nvPr/>
            </p14:nvContentPartPr>
            <p14:xfrm>
              <a:off x="3551301" y="702162"/>
              <a:ext cx="360" cy="360"/>
            </p14:xfrm>
          </p:contentPart>
        </mc:Choice>
        <mc:Fallback xmlns="">
          <p:pic>
            <p:nvPicPr>
              <p:cNvPr id="2097153" name="Ink 38"/>
              <p:cNvPicPr>
                <a:picLocks/>
              </p:cNvPicPr>
              <p:nvPr/>
            </p:nvPicPr>
            <p:blipFill>
              <a:blip r:embed="rId5"/>
              <a:stretch>
                <a:fillRect/>
              </a:stretch>
            </p:blipFill>
            <p:spPr>
              <a:xfrm>
                <a:off x="3551301" y="702162"/>
                <a:ext cx="360" cy="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97154" name="Ink 39"/>
              <p14:cNvContentPartPr/>
              <p14:nvPr/>
            </p14:nvContentPartPr>
            <p14:xfrm>
              <a:off x="-928179" y="569322"/>
              <a:ext cx="360" cy="360"/>
            </p14:xfrm>
          </p:contentPart>
        </mc:Choice>
        <mc:Fallback xmlns="">
          <p:pic>
            <p:nvPicPr>
              <p:cNvPr id="2097154" name="Ink 39"/>
              <p:cNvPicPr>
                <a:picLocks/>
              </p:cNvPicPr>
              <p:nvPr/>
            </p:nvPicPr>
            <p:blipFill>
              <a:blip r:embed="rId5"/>
              <a:stretch>
                <a:fillRect/>
              </a:stretch>
            </p:blipFill>
            <p:spPr>
              <a:xfrm>
                <a:off x="-928179" y="569322"/>
                <a:ext cx="360" cy="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97155" name="Ink 40"/>
              <p14:cNvContentPartPr/>
              <p14:nvPr/>
            </p14:nvContentPartPr>
            <p14:xfrm>
              <a:off x="-928179" y="569322"/>
              <a:ext cx="360" cy="360"/>
            </p14:xfrm>
          </p:contentPart>
        </mc:Choice>
        <mc:Fallback xmlns="">
          <p:pic>
            <p:nvPicPr>
              <p:cNvPr id="2097155" name="Ink 40"/>
              <p:cNvPicPr>
                <a:picLocks/>
              </p:cNvPicPr>
              <p:nvPr/>
            </p:nvPicPr>
            <p:blipFill>
              <a:blip r:embed="rId5"/>
              <a:stretch>
                <a:fillRect/>
              </a:stretch>
            </p:blipFill>
            <p:spPr>
              <a:xfrm>
                <a:off x="-928179" y="569322"/>
                <a:ext cx="360" cy="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7156" name="Ink 44"/>
              <p14:cNvContentPartPr/>
              <p14:nvPr/>
            </p14:nvContentPartPr>
            <p14:xfrm>
              <a:off x="304461" y="880122"/>
              <a:ext cx="454" cy="360"/>
            </p14:xfrm>
          </p:contentPart>
        </mc:Choice>
        <mc:Fallback xmlns="">
          <p:pic>
            <p:nvPicPr>
              <p:cNvPr id="2097156" name="Ink 44"/>
              <p:cNvPicPr>
                <a:picLocks/>
              </p:cNvPicPr>
              <p:nvPr/>
            </p:nvPicPr>
            <p:blipFill>
              <a:blip r:embed="rId9"/>
              <a:stretch>
                <a:fillRect/>
              </a:stretch>
            </p:blipFill>
            <p:spPr>
              <a:xfrm>
                <a:off x="304461" y="880122"/>
                <a:ext cx="454" cy="360"/>
              </a:xfrm>
              <a:prstGeom prst="rect">
                <a:avLst/>
              </a:prstGeom>
            </p:spPr>
          </p:pic>
        </mc:Fallback>
      </mc:AlternateContent>
      <p:sp>
        <p:nvSpPr>
          <p:cNvPr id="1048637" name="TextBox 48"/>
          <p:cNvSpPr txBox="1"/>
          <p:nvPr/>
        </p:nvSpPr>
        <p:spPr>
          <a:xfrm>
            <a:off x="733986" y="364049"/>
            <a:ext cx="8065459" cy="553998"/>
          </a:xfrm>
          <a:prstGeom prst="rect">
            <a:avLst/>
          </a:prstGeom>
          <a:noFill/>
          <a:ln>
            <a:solidFill>
              <a:schemeClr val="bg2"/>
            </a:solidFill>
          </a:ln>
        </p:spPr>
        <p:txBody>
          <a:bodyPr wrap="square">
            <a:spAutoFit/>
          </a:bodyPr>
          <a:lstStyle/>
          <a:p>
            <a:r>
              <a:rPr lang="en-IN" sz="30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SYSTEM  ARCHITECTURE</a:t>
            </a:r>
            <a:endParaRPr lang="en-US" sz="2800" b="1" dirty="0">
              <a:latin typeface="Times New Roman" panose="02020603050405020304" pitchFamily="18" charset="0"/>
              <a:cs typeface="Times New Roman" panose="02020603050405020304" pitchFamily="18" charset="0"/>
            </a:endParaRPr>
          </a:p>
        </p:txBody>
      </p:sp>
      <p:sp>
        <p:nvSpPr>
          <p:cNvPr id="1048638" name="Rectangle 4"/>
          <p:cNvSpPr/>
          <p:nvPr/>
        </p:nvSpPr>
        <p:spPr>
          <a:xfrm>
            <a:off x="1325217" y="1603513"/>
            <a:ext cx="2067340" cy="728870"/>
          </a:xfrm>
          <a:prstGeom prst="rect">
            <a:avLst/>
          </a:prstGeom>
          <a:solidFill>
            <a:srgbClr val="D68B65"/>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2"/>
                </a:solidFill>
                <a:latin typeface="Times New Roman" panose="02020603050405020304" pitchFamily="18" charset="0"/>
                <a:cs typeface="Times New Roman" panose="02020603050405020304" pitchFamily="18" charset="0"/>
              </a:rPr>
              <a:t>Train the finger</a:t>
            </a:r>
          </a:p>
          <a:p>
            <a:pPr algn="ctr"/>
            <a:r>
              <a:rPr lang="en-US" dirty="0">
                <a:solidFill>
                  <a:schemeClr val="bg2"/>
                </a:solidFill>
                <a:latin typeface="Times New Roman" panose="02020603050405020304" pitchFamily="18" charset="0"/>
                <a:cs typeface="Times New Roman" panose="02020603050405020304" pitchFamily="18" charset="0"/>
              </a:rPr>
              <a:t>gestures</a:t>
            </a:r>
            <a:endParaRPr lang="en-IN" dirty="0">
              <a:solidFill>
                <a:schemeClr val="bg2"/>
              </a:solidFill>
              <a:latin typeface="Times New Roman" panose="02020603050405020304" pitchFamily="18" charset="0"/>
              <a:cs typeface="Times New Roman" panose="02020603050405020304" pitchFamily="18" charset="0"/>
            </a:endParaRPr>
          </a:p>
        </p:txBody>
      </p:sp>
      <p:sp>
        <p:nvSpPr>
          <p:cNvPr id="1048639" name="Rectangle 6"/>
          <p:cNvSpPr/>
          <p:nvPr/>
        </p:nvSpPr>
        <p:spPr>
          <a:xfrm>
            <a:off x="1325217" y="2756452"/>
            <a:ext cx="2067340" cy="672548"/>
          </a:xfrm>
          <a:prstGeom prst="rect">
            <a:avLst/>
          </a:prstGeom>
          <a:solidFill>
            <a:srgbClr val="D68B65"/>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bg1"/>
                </a:solidFill>
                <a:latin typeface="Times New Roman" panose="02020603050405020304" pitchFamily="18" charset="0"/>
                <a:cs typeface="Times New Roman" panose="02020603050405020304" pitchFamily="18" charset="0"/>
              </a:rPr>
              <a:t>Data Preprocessing and Feature Extraction</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048640" name="Rectangle 21"/>
          <p:cNvSpPr/>
          <p:nvPr/>
        </p:nvSpPr>
        <p:spPr>
          <a:xfrm>
            <a:off x="1325217" y="3856383"/>
            <a:ext cx="2067340" cy="848140"/>
          </a:xfrm>
          <a:prstGeom prst="rect">
            <a:avLst/>
          </a:prstGeom>
          <a:solidFill>
            <a:srgbClr val="D68B6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Times New Roman" panose="02020603050405020304" pitchFamily="18" charset="0"/>
              <a:cs typeface="Times New Roman" panose="02020603050405020304" pitchFamily="18" charset="0"/>
            </a:endParaRPr>
          </a:p>
          <a:p>
            <a:pPr algn="ctr"/>
            <a:r>
              <a:rPr lang="en-US" sz="1600" dirty="0">
                <a:solidFill>
                  <a:schemeClr val="bg1"/>
                </a:solidFill>
                <a:latin typeface="Times New Roman" panose="02020603050405020304" pitchFamily="18" charset="0"/>
                <a:cs typeface="Times New Roman" panose="02020603050405020304" pitchFamily="18" charset="0"/>
              </a:rPr>
              <a:t>Train the Data Using CNN Algorithm</a:t>
            </a:r>
          </a:p>
          <a:p>
            <a:pPr algn="ctr"/>
            <a:endParaRPr lang="en-IN" sz="1400" dirty="0">
              <a:latin typeface="Times New Roman" panose="02020603050405020304" pitchFamily="18" charset="0"/>
              <a:cs typeface="Times New Roman" panose="02020603050405020304" pitchFamily="18" charset="0"/>
            </a:endParaRPr>
          </a:p>
        </p:txBody>
      </p:sp>
      <p:sp>
        <p:nvSpPr>
          <p:cNvPr id="1048641" name="Rectangle 22"/>
          <p:cNvSpPr/>
          <p:nvPr/>
        </p:nvSpPr>
        <p:spPr>
          <a:xfrm>
            <a:off x="5121965" y="4395522"/>
            <a:ext cx="2067340" cy="672548"/>
          </a:xfrm>
          <a:prstGeom prst="rect">
            <a:avLst/>
          </a:prstGeom>
          <a:solidFill>
            <a:srgbClr val="D68B6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Times New Roman" panose="02020603050405020304" pitchFamily="18" charset="0"/>
                <a:cs typeface="Times New Roman" panose="02020603050405020304" pitchFamily="18" charset="0"/>
              </a:rPr>
              <a:t>Match with training sets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048642" name="Rectangle 23"/>
          <p:cNvSpPr/>
          <p:nvPr/>
        </p:nvSpPr>
        <p:spPr>
          <a:xfrm>
            <a:off x="8918713" y="1603513"/>
            <a:ext cx="2067340" cy="672548"/>
          </a:xfrm>
          <a:prstGeom prst="rect">
            <a:avLst/>
          </a:prstGeom>
          <a:solidFill>
            <a:srgbClr val="D68B6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Times New Roman" panose="02020603050405020304" pitchFamily="18" charset="0"/>
                <a:cs typeface="Times New Roman" panose="02020603050405020304" pitchFamily="18" charset="0"/>
              </a:rPr>
              <a:t>Testing phase</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048643" name="Rectangle 24"/>
          <p:cNvSpPr/>
          <p:nvPr/>
        </p:nvSpPr>
        <p:spPr>
          <a:xfrm>
            <a:off x="8918713" y="2756452"/>
            <a:ext cx="2067340" cy="672548"/>
          </a:xfrm>
          <a:prstGeom prst="rect">
            <a:avLst/>
          </a:prstGeom>
          <a:solidFill>
            <a:srgbClr val="D68B6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Times New Roman" panose="02020603050405020304" pitchFamily="18" charset="0"/>
                <a:cs typeface="Times New Roman" panose="02020603050405020304" pitchFamily="18" charset="0"/>
              </a:rPr>
              <a:t>Camera capture</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048644" name="Rectangle 25"/>
          <p:cNvSpPr/>
          <p:nvPr/>
        </p:nvSpPr>
        <p:spPr>
          <a:xfrm>
            <a:off x="5121965" y="5733103"/>
            <a:ext cx="2067340" cy="672548"/>
          </a:xfrm>
          <a:prstGeom prst="rect">
            <a:avLst/>
          </a:prstGeom>
          <a:solidFill>
            <a:srgbClr val="D68B6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imes New Roman" panose="02020603050405020304" pitchFamily="18" charset="0"/>
                <a:cs typeface="Times New Roman" panose="02020603050405020304" pitchFamily="18" charset="0"/>
              </a:rPr>
              <a:t>Sign Recognition</a:t>
            </a:r>
          </a:p>
          <a:p>
            <a:pPr algn="ctr"/>
            <a:r>
              <a:rPr lang="en-US" sz="1400" dirty="0">
                <a:solidFill>
                  <a:schemeClr val="bg1"/>
                </a:solidFill>
                <a:latin typeface="Times New Roman" panose="02020603050405020304" pitchFamily="18" charset="0"/>
                <a:cs typeface="Times New Roman" panose="02020603050405020304" pitchFamily="18" charset="0"/>
              </a:rPr>
              <a:t>Results in Text </a:t>
            </a:r>
            <a:r>
              <a:rPr lang="en-US" sz="1400" dirty="0" err="1">
                <a:solidFill>
                  <a:schemeClr val="bg1"/>
                </a:solidFill>
                <a:latin typeface="Times New Roman" panose="02020603050405020304" pitchFamily="18" charset="0"/>
                <a:cs typeface="Times New Roman" panose="02020603050405020304" pitchFamily="18" charset="0"/>
              </a:rPr>
              <a:t>formate</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1048645" name="Rectangle 27"/>
          <p:cNvSpPr/>
          <p:nvPr/>
        </p:nvSpPr>
        <p:spPr>
          <a:xfrm>
            <a:off x="5062330" y="2756452"/>
            <a:ext cx="2067340" cy="1060175"/>
          </a:xfrm>
          <a:prstGeom prst="rect">
            <a:avLst/>
          </a:prstGeom>
          <a:solidFill>
            <a:srgbClr val="D68B6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Classification of finger gesture</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048646" name="Rectangle 28"/>
          <p:cNvSpPr/>
          <p:nvPr/>
        </p:nvSpPr>
        <p:spPr>
          <a:xfrm>
            <a:off x="8918713" y="4144618"/>
            <a:ext cx="2067340" cy="672548"/>
          </a:xfrm>
          <a:prstGeom prst="rect">
            <a:avLst/>
          </a:prstGeom>
          <a:solidFill>
            <a:srgbClr val="D68B6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Times New Roman" panose="02020603050405020304" pitchFamily="18" charset="0"/>
                <a:cs typeface="Times New Roman" panose="02020603050405020304" pitchFamily="18" charset="0"/>
              </a:rPr>
              <a:t>Finger posture</a:t>
            </a:r>
          </a:p>
          <a:p>
            <a:pPr algn="ctr"/>
            <a:r>
              <a:rPr lang="en-US" sz="1600" dirty="0">
                <a:solidFill>
                  <a:schemeClr val="bg1"/>
                </a:solidFill>
                <a:latin typeface="Times New Roman" panose="02020603050405020304" pitchFamily="18" charset="0"/>
                <a:cs typeface="Times New Roman" panose="02020603050405020304" pitchFamily="18" charset="0"/>
              </a:rPr>
              <a:t>tracking</a:t>
            </a:r>
            <a:endParaRPr lang="en-IN" sz="1600" dirty="0">
              <a:solidFill>
                <a:schemeClr val="bg1"/>
              </a:solidFill>
              <a:latin typeface="Times New Roman" panose="02020603050405020304" pitchFamily="18" charset="0"/>
              <a:cs typeface="Times New Roman" panose="02020603050405020304" pitchFamily="18" charset="0"/>
            </a:endParaRPr>
          </a:p>
        </p:txBody>
      </p:sp>
      <p:cxnSp>
        <p:nvCxnSpPr>
          <p:cNvPr id="3145737" name="Straight Arrow Connector 8"/>
          <p:cNvCxnSpPr>
            <a:cxnSpLocks/>
            <a:stCxn id="1048638" idx="2"/>
            <a:endCxn id="1048639" idx="0"/>
          </p:cNvCxnSpPr>
          <p:nvPr/>
        </p:nvCxnSpPr>
        <p:spPr>
          <a:xfrm>
            <a:off x="2358887" y="2332383"/>
            <a:ext cx="0" cy="42406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45738" name="Straight Arrow Connector 15"/>
          <p:cNvCxnSpPr>
            <a:cxnSpLocks/>
            <a:stCxn id="1048639" idx="2"/>
            <a:endCxn id="1048640" idx="0"/>
          </p:cNvCxnSpPr>
          <p:nvPr/>
        </p:nvCxnSpPr>
        <p:spPr>
          <a:xfrm>
            <a:off x="2358887" y="3429000"/>
            <a:ext cx="0" cy="4273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45739" name="Straight Arrow Connector 17"/>
          <p:cNvCxnSpPr>
            <a:cxnSpLocks/>
            <a:endCxn id="1048643" idx="0"/>
          </p:cNvCxnSpPr>
          <p:nvPr/>
        </p:nvCxnSpPr>
        <p:spPr>
          <a:xfrm>
            <a:off x="9952383" y="2332383"/>
            <a:ext cx="0" cy="42406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45740" name="Straight Arrow Connector 19"/>
          <p:cNvCxnSpPr>
            <a:cxnSpLocks/>
            <a:endCxn id="1048646" idx="0"/>
          </p:cNvCxnSpPr>
          <p:nvPr/>
        </p:nvCxnSpPr>
        <p:spPr>
          <a:xfrm>
            <a:off x="9952383" y="3525078"/>
            <a:ext cx="0" cy="6195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45741" name="Straight Arrow Connector 31"/>
          <p:cNvCxnSpPr>
            <a:cxnSpLocks/>
            <a:stCxn id="1048645" idx="2"/>
          </p:cNvCxnSpPr>
          <p:nvPr/>
        </p:nvCxnSpPr>
        <p:spPr>
          <a:xfrm>
            <a:off x="6096000" y="3816627"/>
            <a:ext cx="0" cy="5788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45742" name="Straight Arrow Connector 33"/>
          <p:cNvCxnSpPr>
            <a:cxnSpLocks/>
            <a:stCxn id="1048641" idx="2"/>
            <a:endCxn id="1048644" idx="0"/>
          </p:cNvCxnSpPr>
          <p:nvPr/>
        </p:nvCxnSpPr>
        <p:spPr>
          <a:xfrm>
            <a:off x="6155635" y="5068070"/>
            <a:ext cx="0" cy="6650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45743" name="Connector: Elbow 36"/>
          <p:cNvCxnSpPr>
            <a:cxnSpLocks/>
            <a:endCxn id="1048645" idx="1"/>
          </p:cNvCxnSpPr>
          <p:nvPr/>
        </p:nvCxnSpPr>
        <p:spPr>
          <a:xfrm flipV="1">
            <a:off x="3392557" y="3286540"/>
            <a:ext cx="1669773" cy="993913"/>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45744" name="Connector: Elbow 41"/>
          <p:cNvCxnSpPr>
            <a:cxnSpLocks/>
          </p:cNvCxnSpPr>
          <p:nvPr/>
        </p:nvCxnSpPr>
        <p:spPr>
          <a:xfrm rot="10800000">
            <a:off x="7138217" y="3238919"/>
            <a:ext cx="1840131" cy="1232503"/>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TextBox 2">
            <a:extLst>
              <a:ext uri="{FF2B5EF4-FFF2-40B4-BE49-F238E27FC236}">
                <a16:creationId xmlns:a16="http://schemas.microsoft.com/office/drawing/2014/main" id="{3D89B1B5-161F-730A-4594-E2B54D02731D}"/>
              </a:ext>
            </a:extLst>
          </p:cNvPr>
          <p:cNvSpPr txBox="1"/>
          <p:nvPr/>
        </p:nvSpPr>
        <p:spPr>
          <a:xfrm>
            <a:off x="2441447" y="2478024"/>
            <a:ext cx="2148839"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Raw data</a:t>
            </a:r>
          </a:p>
        </p:txBody>
      </p:sp>
      <p:sp>
        <p:nvSpPr>
          <p:cNvPr id="4" name="TextBox 3">
            <a:extLst>
              <a:ext uri="{FF2B5EF4-FFF2-40B4-BE49-F238E27FC236}">
                <a16:creationId xmlns:a16="http://schemas.microsoft.com/office/drawing/2014/main" id="{78F09B8B-1352-2E48-DEBF-6A1B33BE4251}"/>
              </a:ext>
            </a:extLst>
          </p:cNvPr>
          <p:cNvSpPr txBox="1"/>
          <p:nvPr/>
        </p:nvSpPr>
        <p:spPr>
          <a:xfrm>
            <a:off x="2442949" y="3508850"/>
            <a:ext cx="1440921"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extracted data</a:t>
            </a:r>
          </a:p>
        </p:txBody>
      </p:sp>
      <p:sp>
        <p:nvSpPr>
          <p:cNvPr id="7" name="TextBox 6">
            <a:extLst>
              <a:ext uri="{FF2B5EF4-FFF2-40B4-BE49-F238E27FC236}">
                <a16:creationId xmlns:a16="http://schemas.microsoft.com/office/drawing/2014/main" id="{572DFFCD-3765-C803-FF02-01EE0993D623}"/>
              </a:ext>
            </a:extLst>
          </p:cNvPr>
          <p:cNvSpPr txBox="1"/>
          <p:nvPr/>
        </p:nvSpPr>
        <p:spPr>
          <a:xfrm>
            <a:off x="4147788" y="2801853"/>
            <a:ext cx="744252"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Trained data</a:t>
            </a:r>
          </a:p>
        </p:txBody>
      </p:sp>
      <p:sp>
        <p:nvSpPr>
          <p:cNvPr id="8" name="TextBox 7">
            <a:extLst>
              <a:ext uri="{FF2B5EF4-FFF2-40B4-BE49-F238E27FC236}">
                <a16:creationId xmlns:a16="http://schemas.microsoft.com/office/drawing/2014/main" id="{7F90C516-9AEC-288D-1615-200A69DDAE38}"/>
              </a:ext>
            </a:extLst>
          </p:cNvPr>
          <p:cNvSpPr txBox="1"/>
          <p:nvPr/>
        </p:nvSpPr>
        <p:spPr>
          <a:xfrm>
            <a:off x="10034413" y="2370374"/>
            <a:ext cx="2231398"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Performing sign symbol</a:t>
            </a:r>
          </a:p>
        </p:txBody>
      </p:sp>
      <p:sp>
        <p:nvSpPr>
          <p:cNvPr id="9" name="TextBox 8">
            <a:extLst>
              <a:ext uri="{FF2B5EF4-FFF2-40B4-BE49-F238E27FC236}">
                <a16:creationId xmlns:a16="http://schemas.microsoft.com/office/drawing/2014/main" id="{0D2C7DA8-90E3-5024-BF08-5082A9FFF888}"/>
              </a:ext>
            </a:extLst>
          </p:cNvPr>
          <p:cNvSpPr txBox="1"/>
          <p:nvPr/>
        </p:nvSpPr>
        <p:spPr>
          <a:xfrm>
            <a:off x="10034413" y="3680959"/>
            <a:ext cx="1190183"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Captured data</a:t>
            </a:r>
          </a:p>
        </p:txBody>
      </p:sp>
      <p:sp>
        <p:nvSpPr>
          <p:cNvPr id="10" name="TextBox 9">
            <a:extLst>
              <a:ext uri="{FF2B5EF4-FFF2-40B4-BE49-F238E27FC236}">
                <a16:creationId xmlns:a16="http://schemas.microsoft.com/office/drawing/2014/main" id="{850CE7FD-E951-7750-6018-D25C03F11C00}"/>
              </a:ext>
            </a:extLst>
          </p:cNvPr>
          <p:cNvSpPr txBox="1"/>
          <p:nvPr/>
        </p:nvSpPr>
        <p:spPr>
          <a:xfrm>
            <a:off x="7242634" y="2657485"/>
            <a:ext cx="920706"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Tracked data</a:t>
            </a:r>
          </a:p>
        </p:txBody>
      </p:sp>
      <p:sp>
        <p:nvSpPr>
          <p:cNvPr id="11" name="TextBox 10">
            <a:extLst>
              <a:ext uri="{FF2B5EF4-FFF2-40B4-BE49-F238E27FC236}">
                <a16:creationId xmlns:a16="http://schemas.microsoft.com/office/drawing/2014/main" id="{D0CAB02B-046E-B5EF-4545-FFFB218FE915}"/>
              </a:ext>
            </a:extLst>
          </p:cNvPr>
          <p:cNvSpPr txBox="1"/>
          <p:nvPr/>
        </p:nvSpPr>
        <p:spPr>
          <a:xfrm>
            <a:off x="6252515" y="5277633"/>
            <a:ext cx="1159292" cy="307777"/>
          </a:xfrm>
          <a:prstGeom prst="rect">
            <a:avLst/>
          </a:prstGeom>
          <a:noFill/>
        </p:spPr>
        <p:txBody>
          <a:bodyPr wrap="none" rtlCol="0">
            <a:spAutoFit/>
          </a:bodyPr>
          <a:lstStyle/>
          <a:p>
            <a:r>
              <a:rPr lang="en-IN" sz="1400" dirty="0">
                <a:latin typeface="Times New Roman" panose="02020603050405020304" pitchFamily="18" charset="0"/>
                <a:cs typeface="Times New Roman" panose="02020603050405020304" pitchFamily="18" charset="0"/>
              </a:rPr>
              <a:t>Matched data</a:t>
            </a:r>
          </a:p>
        </p:txBody>
      </p:sp>
      <p:pic>
        <p:nvPicPr>
          <p:cNvPr id="1028" name="Picture 4" descr="Voice Logo Images – Browse 70,629 Stock ...">
            <a:extLst>
              <a:ext uri="{FF2B5EF4-FFF2-40B4-BE49-F238E27FC236}">
                <a16:creationId xmlns:a16="http://schemas.microsoft.com/office/drawing/2014/main" id="{2C03B878-220B-4BBF-8297-C2EAC1AC3ED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0000"/>
          <a:stretch/>
        </p:blipFill>
        <p:spPr bwMode="auto">
          <a:xfrm>
            <a:off x="2573823" y="5221357"/>
            <a:ext cx="1514473" cy="15144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DE6F514-46E3-45FC-BE41-A6F83BC6D461}"/>
              </a:ext>
            </a:extLst>
          </p:cNvPr>
          <p:cNvCxnSpPr>
            <a:cxnSpLocks/>
            <a:stCxn id="1048644" idx="1"/>
          </p:cNvCxnSpPr>
          <p:nvPr/>
        </p:nvCxnSpPr>
        <p:spPr>
          <a:xfrm flipH="1">
            <a:off x="4147788" y="6069377"/>
            <a:ext cx="97417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TextBox 5">
            <a:extLst>
              <a:ext uri="{FF2B5EF4-FFF2-40B4-BE49-F238E27FC236}">
                <a16:creationId xmlns:a16="http://schemas.microsoft.com/office/drawing/2014/main" id="{B4D7FC54-95B8-4668-A716-4A8F7AD353ED}"/>
              </a:ext>
            </a:extLst>
          </p:cNvPr>
          <p:cNvSpPr txBox="1"/>
          <p:nvPr/>
        </p:nvSpPr>
        <p:spPr>
          <a:xfrm>
            <a:off x="1722637" y="5861478"/>
            <a:ext cx="10336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speech</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533D7DB-C1CF-43C4-902F-4F68BD9D3117}"/>
              </a:ext>
            </a:extLst>
          </p:cNvPr>
          <p:cNvSpPr txBox="1"/>
          <p:nvPr/>
        </p:nvSpPr>
        <p:spPr>
          <a:xfrm>
            <a:off x="4216970" y="5733103"/>
            <a:ext cx="84536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Text data</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Title 1"/>
          <p:cNvSpPr>
            <a:spLocks noGrp="1"/>
          </p:cNvSpPr>
          <p:nvPr>
            <p:ph type="title"/>
          </p:nvPr>
        </p:nvSpPr>
        <p:spPr>
          <a:xfrm>
            <a:off x="609600" y="320040"/>
            <a:ext cx="9652000" cy="899160"/>
          </a:xfrm>
        </p:spPr>
        <p:txBody>
          <a:bodyPr>
            <a:normAutofit/>
          </a:bodyPr>
          <a:lstStyle/>
          <a:p>
            <a:r>
              <a:rPr lang="en-IN" sz="2800" b="1" dirty="0">
                <a:solidFill>
                  <a:schemeClr val="tx1"/>
                </a:solidFill>
                <a:latin typeface="Times New Roman" panose="02020603050405020304" pitchFamily="18" charset="0"/>
                <a:cs typeface="Times New Roman" panose="02020603050405020304" pitchFamily="18" charset="0"/>
              </a:rPr>
              <a:t>SYSTEM MODULE</a:t>
            </a:r>
            <a:endParaRPr lang="en-US" sz="2800" dirty="0">
              <a:solidFill>
                <a:schemeClr val="tx1"/>
              </a:solidFill>
            </a:endParaRPr>
          </a:p>
        </p:txBody>
      </p:sp>
      <p:sp>
        <p:nvSpPr>
          <p:cNvPr id="1048648" name="Content Placeholder 2"/>
          <p:cNvSpPr>
            <a:spLocks noGrp="1"/>
          </p:cNvSpPr>
          <p:nvPr>
            <p:ph idx="1"/>
          </p:nvPr>
        </p:nvSpPr>
        <p:spPr>
          <a:xfrm>
            <a:off x="838200" y="1126436"/>
            <a:ext cx="10515600" cy="4943060"/>
          </a:xfrm>
        </p:spPr>
        <p:txBody>
          <a:bodyPr>
            <a:normAutofit/>
          </a:bodyPr>
          <a:lstStyle/>
          <a:p>
            <a:pPr algn="just">
              <a:lnSpc>
                <a:spcPct val="150000"/>
              </a:lnSpc>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Module 1: Dataset Collection </a:t>
            </a:r>
          </a:p>
          <a:p>
            <a:pPr algn="just">
              <a:lnSpc>
                <a:spcPct val="150000"/>
              </a:lnSpc>
              <a:buFont typeface="Wingdings" panose="05000000000000000000" pitchFamily="2" charset="2"/>
              <a:buChar char="Ø"/>
            </a:pPr>
            <a:r>
              <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Module 2:Data </a:t>
            </a:r>
            <a:r>
              <a:rPr lang="en-IN" sz="1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Preprossing</a:t>
            </a:r>
            <a:r>
              <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and Feature Extraction</a:t>
            </a:r>
          </a:p>
          <a:p>
            <a:pPr algn="just">
              <a:lnSpc>
                <a:spcPct val="150000"/>
              </a:lnSpc>
              <a:buFont typeface="Wingdings" panose="05000000000000000000" pitchFamily="2" charset="2"/>
              <a:buChar char="Ø"/>
            </a:pPr>
            <a:r>
              <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Module 3:Training the Dataset</a:t>
            </a:r>
            <a:endParaRPr lang="en-US" sz="1800" dirty="0">
              <a:solidFill>
                <a:schemeClr val="tx1"/>
              </a:solidFill>
              <a:latin typeface="Times New Roman" panose="02020603050405020304" pitchFamily="18" charset="0"/>
              <a:cs typeface="Times New Roman" panose="02020603050405020304" pitchFamily="18" charset="0"/>
            </a:endParaRPr>
          </a:p>
          <a:p>
            <a:pPr algn="just">
              <a:lnSpc>
                <a:spcPct val="150000"/>
              </a:lnSpc>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Module 4:</a:t>
            </a:r>
            <a:r>
              <a:rPr lang="en-IN" sz="1800" dirty="0">
                <a:solidFill>
                  <a:schemeClr val="tx1"/>
                </a:solidFill>
                <a:latin typeface="Calibri" panose="020F0502020204030204" pitchFamily="34" charset="0"/>
                <a:cs typeface="Times New Roman" panose="02020603050405020304" pitchFamily="18" charset="0"/>
              </a:rPr>
              <a:t> </a:t>
            </a:r>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Conversion</a:t>
            </a:r>
          </a:p>
          <a:p>
            <a:pPr algn="just">
              <a:lnSpc>
                <a:spcPct val="150000"/>
              </a:lnSpc>
              <a:spcAft>
                <a:spcPts val="800"/>
              </a:spcAft>
              <a:buFont typeface="Wingdings" panose="05000000000000000000" pitchFamily="2" charset="2"/>
              <a:buChar char="Ø"/>
            </a:pPr>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Module </a:t>
            </a:r>
            <a:r>
              <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5</a:t>
            </a:r>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Test the Data</a:t>
            </a:r>
          </a:p>
          <a:p>
            <a:pPr algn="just">
              <a:lnSpc>
                <a:spcPct val="150000"/>
              </a:lnSpc>
              <a:spcAft>
                <a:spcPts val="800"/>
              </a:spcAf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Module 6: </a:t>
            </a:r>
            <a:r>
              <a:rPr lang="en-IN" sz="1800" kern="100" dirty="0">
                <a:solidFill>
                  <a:schemeClr val="tx1"/>
                </a:solidFill>
                <a:effectLst/>
                <a:latin typeface="Times New Roman" panose="02020603050405020304" pitchFamily="18" charset="0"/>
                <a:ea typeface="Times New Roman" panose="02020603050405020304" pitchFamily="18" charset="0"/>
              </a:rPr>
              <a:t>Text To Speech Translation</a:t>
            </a:r>
            <a:endPar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800"/>
              </a:spcAft>
              <a:buFont typeface="Wingdings" panose="05000000000000000000" pitchFamily="2" charset="2"/>
              <a:buChar char="Ø"/>
            </a:pP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Font typeface="Wingdings" panose="05000000000000000000" pitchFamily="2" charset="2"/>
              <a:buChar char="Ø"/>
            </a:pP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US" sz="18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itle 1"/>
          <p:cNvSpPr>
            <a:spLocks noGrp="1"/>
          </p:cNvSpPr>
          <p:nvPr>
            <p:ph type="title"/>
          </p:nvPr>
        </p:nvSpPr>
        <p:spPr>
          <a:xfrm>
            <a:off x="331118" y="728869"/>
            <a:ext cx="9797961" cy="450574"/>
          </a:xfrm>
        </p:spPr>
        <p:txBody>
          <a:bodyPr>
            <a:normAutofit fontScale="90000"/>
          </a:bodyPr>
          <a:lstStyle/>
          <a:p>
            <a:r>
              <a:rPr lang="en-IN" sz="2400" b="1" dirty="0">
                <a:latin typeface="Times New Roman" panose="02020603050405020304" pitchFamily="18" charset="0"/>
                <a:cs typeface="Times New Roman" panose="02020603050405020304" pitchFamily="18" charset="0"/>
              </a:rPr>
              <a:t>MODULE DESCRIPTIONS</a:t>
            </a: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Module 1: Dataset Collection</a:t>
            </a:r>
            <a:br>
              <a:rPr lang="en-US" sz="2400" b="1" dirty="0">
                <a:latin typeface="Times New Roman" panose="02020603050405020304" pitchFamily="18" charset="0"/>
                <a:cs typeface="Times New Roman" panose="02020603050405020304" pitchFamily="18" charset="0"/>
              </a:rPr>
            </a:br>
            <a:endParaRPr lang="en-US" sz="2400" dirty="0"/>
          </a:p>
        </p:txBody>
      </p:sp>
      <p:sp>
        <p:nvSpPr>
          <p:cNvPr id="1048650" name="Content Placeholder 2"/>
          <p:cNvSpPr>
            <a:spLocks noGrp="1"/>
          </p:cNvSpPr>
          <p:nvPr>
            <p:ph idx="1"/>
          </p:nvPr>
        </p:nvSpPr>
        <p:spPr>
          <a:xfrm>
            <a:off x="503583" y="1722783"/>
            <a:ext cx="11317356" cy="4525617"/>
          </a:xfrm>
        </p:spPr>
        <p:txBody>
          <a:bodyPr>
            <a:normAutofit lnSpcReduction="10000"/>
          </a:bodyPr>
          <a:lstStyle/>
          <a:p>
            <a:pPr algn="just">
              <a:lnSpc>
                <a:spcPct val="150000"/>
              </a:lnSpc>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    Environment Setup</a:t>
            </a:r>
            <a:r>
              <a:rPr lang="en-US" sz="1800" dirty="0">
                <a:solidFill>
                  <a:schemeClr val="tx1"/>
                </a:solidFill>
                <a:latin typeface="Times New Roman" panose="02020603050405020304" pitchFamily="18" charset="0"/>
                <a:cs typeface="Times New Roman" panose="02020603050405020304" pitchFamily="18" charset="0"/>
              </a:rPr>
              <a:t>:</a:t>
            </a:r>
          </a:p>
          <a:p>
            <a:pPr marL="109728" indent="0" algn="just">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      Arrange a consistent background and good lighting to minimize shadows and highlights. Use a fixed camera setup to maintain a standard frame size and angle.</a:t>
            </a:r>
          </a:p>
          <a:p>
            <a:pPr marL="395478" indent="-285750" algn="just">
              <a:lnSpc>
                <a:spcPct val="150000"/>
              </a:lnSpc>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 Recruit Participants</a:t>
            </a:r>
            <a:r>
              <a:rPr lang="en-US" sz="1800" dirty="0">
                <a:solidFill>
                  <a:schemeClr val="tx1"/>
                </a:solidFill>
                <a:latin typeface="Times New Roman" panose="02020603050405020304" pitchFamily="18" charset="0"/>
                <a:cs typeface="Times New Roman" panose="02020603050405020304" pitchFamily="18" charset="0"/>
              </a:rPr>
              <a:t>:</a:t>
            </a:r>
          </a:p>
          <a:p>
            <a:pPr marL="109728" indent="0" algn="just">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     Gather a diverse group of individuals to perform the gestures. Diversity includes different hand sizes, skin tones, and possibly wearing accessories like rings or gloves to introduce variability.</a:t>
            </a:r>
          </a:p>
          <a:p>
            <a:pPr marL="421214" indent="-285750" algn="just">
              <a:lnSpc>
                <a:spcPct val="150000"/>
              </a:lnSpc>
              <a:spcAft>
                <a:spcPts val="800"/>
              </a:spcAft>
              <a:buFont typeface="Wingdings" panose="05000000000000000000" pitchFamily="2" charset="2"/>
              <a:buChar char="Ø"/>
            </a:pP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Hardware and Software Setup:</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35464" indent="0" algn="just">
              <a:lnSpc>
                <a:spcPct val="150000"/>
              </a:lnSpc>
              <a:spcAft>
                <a:spcPts val="800"/>
              </a:spcAft>
              <a:buNone/>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Use a webcam or a camera-equipped device to record video footage. Choose appropriate lighting conditions to ensure clear video quality. Install video recording software or use built-in webcam software on your computer.</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buNone/>
            </a:pPr>
            <a:endParaRPr lang="en-US" sz="18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E0BDDA-FB59-478E-A96B-091EE4C560BD}"/>
              </a:ext>
            </a:extLst>
          </p:cNvPr>
          <p:cNvPicPr>
            <a:picLocks noChangeAspect="1"/>
          </p:cNvPicPr>
          <p:nvPr/>
        </p:nvPicPr>
        <p:blipFill>
          <a:blip r:embed="rId2" cstate="print"/>
          <a:stretch>
            <a:fillRect/>
          </a:stretch>
        </p:blipFill>
        <p:spPr>
          <a:xfrm>
            <a:off x="295275" y="809625"/>
            <a:ext cx="11601450" cy="5238750"/>
          </a:xfrm>
          <a:prstGeom prst="rect">
            <a:avLst/>
          </a:prstGeom>
        </p:spPr>
      </p:pic>
      <p:sp>
        <p:nvSpPr>
          <p:cNvPr id="3" name="Title 2">
            <a:extLst>
              <a:ext uri="{FF2B5EF4-FFF2-40B4-BE49-F238E27FC236}">
                <a16:creationId xmlns:a16="http://schemas.microsoft.com/office/drawing/2014/main" id="{98E62F37-0098-4145-AB77-A5CFF0E41E00}"/>
              </a:ext>
            </a:extLst>
          </p:cNvPr>
          <p:cNvSpPr>
            <a:spLocks noGrp="1"/>
          </p:cNvSpPr>
          <p:nvPr>
            <p:ph type="title"/>
          </p:nvPr>
        </p:nvSpPr>
        <p:spPr>
          <a:xfrm>
            <a:off x="198783" y="1"/>
            <a:ext cx="11155017" cy="1007164"/>
          </a:xfrm>
        </p:spPr>
        <p:txBody>
          <a:bodyPr>
            <a:normAutofit/>
          </a:bodyPr>
          <a:lstStyle/>
          <a:p>
            <a:r>
              <a:rPr lang="en-US" sz="2800" b="1" dirty="0">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Module 1: </a:t>
            </a:r>
            <a:r>
              <a:rPr lang="en-US" sz="2800" b="1" dirty="0">
                <a:solidFill>
                  <a:schemeClr val="tx1">
                    <a:lumMod val="95000"/>
                  </a:schemeClr>
                </a:solidFill>
                <a:latin typeface="Times New Roman" panose="02020603050405020304" pitchFamily="18" charset="0"/>
                <a:cs typeface="Times New Roman" panose="02020603050405020304" pitchFamily="18" charset="0"/>
              </a:rPr>
              <a:t>Data collection </a:t>
            </a:r>
            <a:endParaRPr lang="en-IN" sz="2800" b="1" dirty="0">
              <a:solidFill>
                <a:schemeClr val="tx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833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0E14-0D52-4812-A781-F1864B821DB4}"/>
              </a:ext>
            </a:extLst>
          </p:cNvPr>
          <p:cNvSpPr>
            <a:spLocks noGrp="1"/>
          </p:cNvSpPr>
          <p:nvPr>
            <p:ph type="title"/>
          </p:nvPr>
        </p:nvSpPr>
        <p:spPr>
          <a:xfrm>
            <a:off x="424070" y="1"/>
            <a:ext cx="10929730" cy="1210732"/>
          </a:xfrm>
        </p:spPr>
        <p:txBody>
          <a:bodyPr/>
          <a:lstStyle/>
          <a:p>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Module 2 :Data </a:t>
            </a: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Preprossing</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a:t>
            </a:r>
            <a:r>
              <a:rPr lang="en-IN"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Feature Extraction</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CB604F-A2D1-4693-8490-0C3263A76A96}"/>
              </a:ext>
            </a:extLst>
          </p:cNvPr>
          <p:cNvSpPr>
            <a:spLocks noGrp="1"/>
          </p:cNvSpPr>
          <p:nvPr>
            <p:ph idx="1"/>
          </p:nvPr>
        </p:nvSpPr>
        <p:spPr>
          <a:xfrm>
            <a:off x="384313" y="1117600"/>
            <a:ext cx="11383617" cy="5481983"/>
          </a:xfrm>
        </p:spPr>
        <p:txBody>
          <a:bodyPr>
            <a:normAutofit/>
          </a:bodyPr>
          <a:lstStyle/>
          <a:p>
            <a:pPr marL="464185" marR="82550" algn="just">
              <a:lnSpc>
                <a:spcPct val="150000"/>
              </a:lnSpc>
              <a:spcAft>
                <a:spcPts val="600"/>
              </a:spcAft>
            </a:pPr>
            <a:r>
              <a:rPr lang="en-IN" sz="1800" dirty="0">
                <a:solidFill>
                  <a:schemeClr val="tx1"/>
                </a:solidFill>
                <a:effectLst/>
                <a:latin typeface="Times New Roman" panose="02020603050405020304" pitchFamily="18" charset="0"/>
                <a:ea typeface="Cambria" panose="02040503050406030204" pitchFamily="18" charset="0"/>
                <a:cs typeface="Cambria" panose="02040503050406030204" pitchFamily="18" charset="0"/>
              </a:rPr>
              <a:t>This method of hand recognition uses the media pipe library, a tool for image processing, to first identify hands in webcam images. Hence, once the hand has been extracted from the picture, we obtain the region of interest (Roi), which is then cropped and turned into a grayscale image using the OpenCV library after gaussian blur has been added. The open computer vision library, generally known as OpenCV, makes it simple to apply the filter. Using threshold and adaptive threshold approaches, we then transformed the grey picture into a binary image. For signs with the letters A through Z, we have gathered pictures of various signs from various viewpoints. There are many flaws in this method, such as the requirement that your hand must be in front of a clear, soft background and that it be in good lighting conditions for it to produce accurate results. However, in the real world, neither good backgrounds nor good lighting conditions are always present. Thus, after experimenting with several strategies, we came up with an intriguing method in which we first used media pipe to identify hands from frames and then obtained the hand landmarks of the hands that were present in that picture before drawing and connecting those landmarks in a plain white image and later we converted into landmark system.</a:t>
            </a:r>
            <a:endParaRPr lang="en-IN" sz="1800"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p>
            <a:pPr marL="235585" marR="82550" indent="0" algn="just">
              <a:lnSpc>
                <a:spcPct val="150000"/>
              </a:lnSpc>
              <a:spcAft>
                <a:spcPts val="600"/>
              </a:spcAft>
              <a:buNone/>
            </a:pPr>
            <a:endParaRPr lang="en-IN" sz="1800"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p>
            <a:pPr marL="0" indent="0" algn="just">
              <a:lnSpc>
                <a:spcPct val="150000"/>
              </a:lnSpc>
              <a:buNone/>
            </a:pP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86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1"/>
          <p:cNvSpPr>
            <a:spLocks noGrp="1"/>
          </p:cNvSpPr>
          <p:nvPr>
            <p:ph type="title"/>
          </p:nvPr>
        </p:nvSpPr>
        <p:spPr>
          <a:xfrm>
            <a:off x="609600" y="609600"/>
            <a:ext cx="9652000" cy="855133"/>
          </a:xfrm>
        </p:spPr>
        <p:txBody>
          <a:bodyPr>
            <a:noAutofit/>
          </a:bodyPr>
          <a:lstStyle/>
          <a:p>
            <a:pPr>
              <a:lnSpc>
                <a:spcPct val="150000"/>
              </a:lnSpc>
            </a:pPr>
            <a:r>
              <a:rPr lang="en-IN" sz="2400" b="1" dirty="0">
                <a:solidFill>
                  <a:schemeClr val="tx1"/>
                </a:solidFill>
                <a:latin typeface="Times New Roman" panose="02020603050405020304" pitchFamily="18" charset="0"/>
                <a:cs typeface="Times New Roman" panose="02020603050405020304" pitchFamily="18" charset="0"/>
              </a:rPr>
              <a:t>ABSTRACT</a:t>
            </a:r>
            <a:endParaRPr lang="en-US" sz="2400" b="1" dirty="0">
              <a:solidFill>
                <a:schemeClr val="tx1"/>
              </a:solidFill>
            </a:endParaRPr>
          </a:p>
        </p:txBody>
      </p:sp>
      <p:sp>
        <p:nvSpPr>
          <p:cNvPr id="1048603" name="Content Placeholder 2"/>
          <p:cNvSpPr>
            <a:spLocks noGrp="1"/>
          </p:cNvSpPr>
          <p:nvPr>
            <p:ph idx="1"/>
          </p:nvPr>
        </p:nvSpPr>
        <p:spPr>
          <a:xfrm>
            <a:off x="609600" y="1161774"/>
            <a:ext cx="10734261" cy="5108713"/>
          </a:xfrm>
        </p:spPr>
        <p:txBody>
          <a:bodyPr>
            <a:noAutofit/>
          </a:bodyPr>
          <a:lstStyle/>
          <a:p>
            <a:pPr algn="just">
              <a:lnSpc>
                <a:spcPct val="150000"/>
              </a:lnSpc>
            </a:pPr>
            <a:endParaRPr lang="en-IN" sz="18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IN" sz="1800" dirty="0">
                <a:solidFill>
                  <a:schemeClr val="tx1"/>
                </a:solidFill>
                <a:latin typeface="Times New Roman" panose="02020603050405020304" pitchFamily="18" charset="0"/>
                <a:cs typeface="Times New Roman" panose="02020603050405020304" pitchFamily="18" charset="0"/>
              </a:rPr>
              <a:t>The "Real-Time Sign Language Recognition " project is an innovative </a:t>
            </a:r>
            <a:r>
              <a:rPr lang="en-IN" sz="1800" dirty="0" err="1">
                <a:solidFill>
                  <a:schemeClr val="tx1"/>
                </a:solidFill>
                <a:latin typeface="Times New Roman" panose="02020603050405020304" pitchFamily="18" charset="0"/>
                <a:cs typeface="Times New Roman" panose="02020603050405020304" pitchFamily="18" charset="0"/>
              </a:rPr>
              <a:t>endeavor</a:t>
            </a:r>
            <a:r>
              <a:rPr lang="en-IN" sz="1800" dirty="0">
                <a:solidFill>
                  <a:schemeClr val="tx1"/>
                </a:solidFill>
                <a:latin typeface="Times New Roman" panose="02020603050405020304" pitchFamily="18" charset="0"/>
                <a:cs typeface="Times New Roman" panose="02020603050405020304" pitchFamily="18" charset="0"/>
              </a:rPr>
              <a:t> that leverages Convolutional Neural Networks and TensorFlow to develop an assistive technology system capable of interpreting sign language gestures in real time. This system aims to bridge the communication gap between sign language users and non-users by translating sign language into text or speech, thus facilitating seamless interaction in various contexts. The project involves collecting and preprocessing a diverse dataset of sign language gestures, designing and training a CNN model for accurate gesture recognition, and implementing the model in a real-time application with a user-friendly interface. Rigorous testing and validation are conducted to ensure the system's reliability and accuracy in different environments. The ultimate goal is to deploy the system on accessible platforms, making it widely available to enhance inclusivity and accessibility for individuals with hearing impairments</a:t>
            </a:r>
            <a:endParaRPr lang="en-US" sz="1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2677-7BAD-E9A7-02D2-816C5C05AF27}"/>
              </a:ext>
            </a:extLst>
          </p:cNvPr>
          <p:cNvSpPr>
            <a:spLocks noGrp="1"/>
          </p:cNvSpPr>
          <p:nvPr>
            <p:ph type="title"/>
          </p:nvPr>
        </p:nvSpPr>
        <p:spPr>
          <a:xfrm>
            <a:off x="524933" y="-245533"/>
            <a:ext cx="10744200" cy="2167466"/>
          </a:xfrm>
        </p:spPr>
        <p:txBody>
          <a:bodyPr/>
          <a:lstStyle/>
          <a:p>
            <a:r>
              <a:rPr lang="en-US" sz="2800" b="1" dirty="0">
                <a:solidFill>
                  <a:schemeClr val="tx1">
                    <a:lumMod val="95000"/>
                  </a:schemeClr>
                </a:solidFill>
                <a:latin typeface="Times New Roman" panose="02020603050405020304" pitchFamily="18" charset="0"/>
                <a:ea typeface="Calibri" panose="020F0502020204030204" pitchFamily="34" charset="0"/>
                <a:cs typeface="Times New Roman" panose="02020603050405020304" pitchFamily="18" charset="0"/>
              </a:rPr>
              <a:t>Feature Extraction</a:t>
            </a:r>
            <a:endParaRPr lang="en-IN" sz="2800" dirty="0">
              <a:solidFill>
                <a:schemeClr val="tx1">
                  <a:lumMod val="95000"/>
                </a:schemeClr>
              </a:solidFill>
            </a:endParaRPr>
          </a:p>
        </p:txBody>
      </p:sp>
      <p:sp>
        <p:nvSpPr>
          <p:cNvPr id="3" name="Content Placeholder 2">
            <a:extLst>
              <a:ext uri="{FF2B5EF4-FFF2-40B4-BE49-F238E27FC236}">
                <a16:creationId xmlns:a16="http://schemas.microsoft.com/office/drawing/2014/main" id="{CB0AAEAB-43D2-CDBF-E677-B5CC4421DE55}"/>
              </a:ext>
            </a:extLst>
          </p:cNvPr>
          <p:cNvSpPr>
            <a:spLocks noGrp="1"/>
          </p:cNvSpPr>
          <p:nvPr>
            <p:ph idx="1"/>
          </p:nvPr>
        </p:nvSpPr>
        <p:spPr>
          <a:xfrm>
            <a:off x="609600" y="1360488"/>
            <a:ext cx="10744200" cy="4816475"/>
          </a:xfrm>
        </p:spPr>
        <p:txBody>
          <a:bodyPr/>
          <a:lstStyle/>
          <a:p>
            <a:pPr marL="0" indent="0" algn="just">
              <a:lnSpc>
                <a:spcPct val="150000"/>
              </a:lnSpc>
              <a:buNone/>
            </a:pP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Feature Extraction</a:t>
            </a:r>
            <a:r>
              <a:rPr lang="en-IN"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aims to reduce the number of features in a dataset by creating new features from the living bones (and also discarding the original features). These new reduced set of features should also be suitable to epitomize </a:t>
            </a:r>
            <a:r>
              <a:rPr lang="en-IN"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atmost</a:t>
            </a:r>
            <a:r>
              <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the information contained in the original set of features. In this way, a summarised interpretation of the original features can be created from a combination of the original set. Another generally used technique to reduce the number of points in a dataset is point Selection. The difference between point Selection and point birth is that point selection aims rather to rank the significance of the being features in the dataset and discard less important bones.</a:t>
            </a:r>
          </a:p>
          <a:p>
            <a:pPr marL="0" indent="0" algn="just">
              <a:lnSpc>
                <a:spcPct val="150000"/>
              </a:lnSpc>
              <a:buNone/>
            </a:pPr>
            <a:r>
              <a:rPr lang="en-IN" sz="1600" dirty="0">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rPr>
              <a:t>The feature extracted in the feature extraction module is the angles and lines. For extracting the angle features, the slopes between each pair of landmarks are calculated.</a:t>
            </a:r>
            <a:endPar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7664A5C-7906-738A-5D08-249E2C0F11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0067" y="4538134"/>
            <a:ext cx="6333066" cy="2167466"/>
          </a:xfrm>
          <a:prstGeom prst="rect">
            <a:avLst/>
          </a:prstGeom>
          <a:noFill/>
          <a:ln>
            <a:noFill/>
          </a:ln>
        </p:spPr>
      </p:pic>
    </p:spTree>
    <p:extLst>
      <p:ext uri="{BB962C8B-B14F-4D97-AF65-F5344CB8AC3E}">
        <p14:creationId xmlns:p14="http://schemas.microsoft.com/office/powerpoint/2010/main" val="13426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310DF-FB96-63C5-F240-B9289404FB7B}"/>
              </a:ext>
            </a:extLst>
          </p:cNvPr>
          <p:cNvSpPr>
            <a:spLocks noGrp="1"/>
          </p:cNvSpPr>
          <p:nvPr>
            <p:ph type="title"/>
          </p:nvPr>
        </p:nvSpPr>
        <p:spPr/>
        <p:txBody>
          <a:bodyPr/>
          <a:lstStyle/>
          <a:p>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Module 2 :Data </a:t>
            </a:r>
            <a:r>
              <a:rPr lang="en-US" sz="32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Preprossing</a:t>
            </a:r>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a:t>
            </a:r>
            <a:r>
              <a:rPr lang="en-IN" sz="3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Feature Extraction</a:t>
            </a:r>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endParaRPr lang="en-IN" sz="3200" dirty="0">
              <a:solidFill>
                <a:schemeClr val="tx1"/>
              </a:solidFill>
            </a:endParaRPr>
          </a:p>
        </p:txBody>
      </p:sp>
      <p:pic>
        <p:nvPicPr>
          <p:cNvPr id="7" name="Content Placeholder 6">
            <a:extLst>
              <a:ext uri="{FF2B5EF4-FFF2-40B4-BE49-F238E27FC236}">
                <a16:creationId xmlns:a16="http://schemas.microsoft.com/office/drawing/2014/main" id="{E89851B1-E9E7-EC6A-E73F-F38222D0CC7B}"/>
              </a:ext>
            </a:extLst>
          </p:cNvPr>
          <p:cNvPicPr>
            <a:picLocks noGrp="1" noChangeAspect="1"/>
          </p:cNvPicPr>
          <p:nvPr>
            <p:ph idx="1"/>
          </p:nvPr>
        </p:nvPicPr>
        <p:blipFill>
          <a:blip r:embed="rId2"/>
          <a:stretch>
            <a:fillRect/>
          </a:stretch>
        </p:blipFill>
        <p:spPr>
          <a:xfrm>
            <a:off x="4116709" y="1731963"/>
            <a:ext cx="3949057" cy="4059237"/>
          </a:xfrm>
        </p:spPr>
      </p:pic>
    </p:spTree>
    <p:extLst>
      <p:ext uri="{BB962C8B-B14F-4D97-AF65-F5344CB8AC3E}">
        <p14:creationId xmlns:p14="http://schemas.microsoft.com/office/powerpoint/2010/main" val="214552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7DC6-07D5-4F7A-4BB3-B3D1F06094CB}"/>
              </a:ext>
            </a:extLst>
          </p:cNvPr>
          <p:cNvSpPr>
            <a:spLocks noGrp="1"/>
          </p:cNvSpPr>
          <p:nvPr>
            <p:ph type="title"/>
          </p:nvPr>
        </p:nvSpPr>
        <p:spPr>
          <a:xfrm>
            <a:off x="262467" y="111125"/>
            <a:ext cx="10617200" cy="1325563"/>
          </a:xfrm>
        </p:spPr>
        <p:txBody>
          <a:bodyPr>
            <a:normAutofit/>
          </a:bodyPr>
          <a:lstStyle/>
          <a:p>
            <a:r>
              <a:rPr lang="en-US" sz="2400" b="1" dirty="0">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Module </a:t>
            </a:r>
            <a:r>
              <a:rPr lang="en-US" sz="2400" b="1" dirty="0">
                <a:solidFill>
                  <a:schemeClr val="tx1">
                    <a:lumMod val="95000"/>
                  </a:schemeClr>
                </a:solidFill>
                <a:latin typeface="Times New Roman" panose="02020603050405020304" pitchFamily="18" charset="0"/>
                <a:ea typeface="Calibri" panose="020F0502020204030204" pitchFamily="34" charset="0"/>
                <a:cs typeface="Times New Roman" panose="02020603050405020304" pitchFamily="18" charset="0"/>
              </a:rPr>
              <a:t>3</a:t>
            </a:r>
            <a:r>
              <a:rPr lang="en-US" sz="2400" b="1" dirty="0">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Trained The Data</a:t>
            </a:r>
            <a:br>
              <a:rPr lang="en-US" sz="2400" b="1" dirty="0">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2400" dirty="0">
              <a:solidFill>
                <a:schemeClr val="tx1">
                  <a:lumMod val="95000"/>
                </a:schemeClr>
              </a:solidFill>
            </a:endParaRPr>
          </a:p>
        </p:txBody>
      </p:sp>
      <p:sp>
        <p:nvSpPr>
          <p:cNvPr id="3" name="Content Placeholder 2">
            <a:extLst>
              <a:ext uri="{FF2B5EF4-FFF2-40B4-BE49-F238E27FC236}">
                <a16:creationId xmlns:a16="http://schemas.microsoft.com/office/drawing/2014/main" id="{C351DF62-E3B8-58C1-FCD4-12942B8AE889}"/>
              </a:ext>
            </a:extLst>
          </p:cNvPr>
          <p:cNvSpPr>
            <a:spLocks noGrp="1"/>
          </p:cNvSpPr>
          <p:nvPr>
            <p:ph idx="1"/>
          </p:nvPr>
        </p:nvSpPr>
        <p:spPr>
          <a:xfrm>
            <a:off x="0" y="778934"/>
            <a:ext cx="12192000" cy="3598333"/>
          </a:xfrm>
        </p:spPr>
        <p:txBody>
          <a:bodyPr>
            <a:noAutofit/>
          </a:bodyPr>
          <a:lstStyle/>
          <a:p>
            <a:pPr marL="235585" marR="82550" indent="0" algn="just">
              <a:lnSpc>
                <a:spcPct val="170000"/>
              </a:lnSpc>
              <a:spcAft>
                <a:spcPts val="600"/>
              </a:spcAft>
              <a:buNone/>
            </a:pPr>
            <a:r>
              <a:rPr lang="en-IN" sz="1400" dirty="0">
                <a:solidFill>
                  <a:schemeClr val="tx1"/>
                </a:solidFill>
                <a:effectLst/>
                <a:latin typeface="Times New Roman" panose="02020603050405020304" pitchFamily="18" charset="0"/>
                <a:ea typeface="Cambria" panose="02040503050406030204" pitchFamily="18" charset="0"/>
                <a:cs typeface="Cambria" panose="02040503050406030204" pitchFamily="18" charset="0"/>
              </a:rPr>
              <a:t> </a:t>
            </a:r>
            <a:r>
              <a:rPr lang="en-IN" sz="1600" dirty="0">
                <a:solidFill>
                  <a:schemeClr val="tx1"/>
                </a:solidFill>
                <a:effectLst/>
                <a:latin typeface="Times New Roman" panose="02020603050405020304" pitchFamily="18" charset="0"/>
                <a:ea typeface="Cambria" panose="02040503050406030204" pitchFamily="18" charset="0"/>
                <a:cs typeface="Cambria" panose="02040503050406030204" pitchFamily="18" charset="0"/>
              </a:rPr>
              <a:t>The training complexity is decreased via dimensionality pruning, features minimization, and dimension lowering while keeping the important high variance characteristics. Invariant to scale, direction, and noise, Fourier descriptors are also simple to normalize. The principal component analysis is the technique used to convert correlated data into unadjusted values. The feature vectors are decreased and the original data are effectively translated linearly.</a:t>
            </a:r>
          </a:p>
          <a:p>
            <a:pPr marL="235585" marR="82550" indent="0" algn="just">
              <a:lnSpc>
                <a:spcPct val="170000"/>
              </a:lnSpc>
              <a:spcAft>
                <a:spcPts val="600"/>
              </a:spcAft>
              <a:buNone/>
            </a:pPr>
            <a:r>
              <a:rPr lang="en-IN" sz="1600" b="1" dirty="0">
                <a:solidFill>
                  <a:schemeClr val="tx1"/>
                </a:solidFill>
                <a:effectLst/>
                <a:latin typeface="Times New Roman" panose="02020603050405020304" pitchFamily="18" charset="0"/>
                <a:ea typeface="Cambria" panose="02040503050406030204" pitchFamily="18" charset="0"/>
                <a:cs typeface="Cambria" panose="02040503050406030204" pitchFamily="18" charset="0"/>
              </a:rPr>
              <a:t> Input Layer:</a:t>
            </a:r>
          </a:p>
          <a:p>
            <a:pPr marL="235585" marR="82550" indent="0" algn="just">
              <a:lnSpc>
                <a:spcPct val="170000"/>
              </a:lnSpc>
              <a:spcAft>
                <a:spcPts val="600"/>
              </a:spcAft>
              <a:buNone/>
            </a:pPr>
            <a:r>
              <a:rPr lang="en-IN" sz="1600" dirty="0">
                <a:solidFill>
                  <a:schemeClr val="tx1"/>
                </a:solidFill>
                <a:effectLst/>
                <a:latin typeface="Times New Roman" panose="02020603050405020304" pitchFamily="18" charset="0"/>
                <a:ea typeface="Cambria" panose="02040503050406030204" pitchFamily="18" charset="0"/>
                <a:cs typeface="Cambria" panose="02040503050406030204" pitchFamily="18" charset="0"/>
              </a:rPr>
              <a:t>The input layer receives the input data, which in this case are grayscale images of sign language gestures with dimensions (128, 128, 1) (128x128 pixels with 1 channel for grayscale).</a:t>
            </a:r>
          </a:p>
        </p:txBody>
      </p:sp>
      <p:sp>
        <p:nvSpPr>
          <p:cNvPr id="11" name="Rectangle 8">
            <a:extLst>
              <a:ext uri="{FF2B5EF4-FFF2-40B4-BE49-F238E27FC236}">
                <a16:creationId xmlns:a16="http://schemas.microsoft.com/office/drawing/2014/main" id="{A5E74F0A-B947-1BE0-E39A-BFDEB4C7DA04}"/>
              </a:ext>
            </a:extLst>
          </p:cNvPr>
          <p:cNvSpPr>
            <a:spLocks noChangeArrowheads="1"/>
          </p:cNvSpPr>
          <p:nvPr/>
        </p:nvSpPr>
        <p:spPr bwMode="auto">
          <a:xfrm>
            <a:off x="0" y="0"/>
            <a:ext cx="462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Content Placeholder 4">
            <a:extLst>
              <a:ext uri="{FF2B5EF4-FFF2-40B4-BE49-F238E27FC236}">
                <a16:creationId xmlns:a16="http://schemas.microsoft.com/office/drawing/2014/main" id="{2918A362-EB80-BEE0-A547-5E874055D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0" y="3979333"/>
            <a:ext cx="7264400" cy="2767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A953C4-7FB2-DE00-56A5-8CE7A930A14A}"/>
              </a:ext>
            </a:extLst>
          </p:cNvPr>
          <p:cNvSpPr txBox="1"/>
          <p:nvPr/>
        </p:nvSpPr>
        <p:spPr>
          <a:xfrm>
            <a:off x="529166" y="447807"/>
            <a:ext cx="11662834" cy="6606232"/>
          </a:xfrm>
          <a:prstGeom prst="rect">
            <a:avLst/>
          </a:prstGeom>
          <a:noFill/>
        </p:spPr>
        <p:txBody>
          <a:bodyPr wrap="square">
            <a:spAutoFit/>
          </a:bodyPr>
          <a:lstStyle/>
          <a:p>
            <a:pPr marL="235585" marR="82550" indent="0">
              <a:lnSpc>
                <a:spcPct val="170000"/>
              </a:lnSpc>
              <a:spcAft>
                <a:spcPts val="600"/>
              </a:spcAft>
              <a:buNone/>
            </a:pPr>
            <a:r>
              <a:rPr lang="en-IN" sz="1400" b="1" dirty="0">
                <a:effectLst/>
                <a:latin typeface="Times New Roman" panose="02020603050405020304" pitchFamily="18" charset="0"/>
                <a:ea typeface="Cambria" panose="02040503050406030204" pitchFamily="18" charset="0"/>
                <a:cs typeface="Cambria" panose="02040503050406030204" pitchFamily="18" charset="0"/>
              </a:rPr>
              <a:t>Convolutional Layers (Conv2D):</a:t>
            </a:r>
          </a:p>
          <a:p>
            <a:pPr marL="235585" marR="82550" indent="0">
              <a:lnSpc>
                <a:spcPct val="170000"/>
              </a:lnSpc>
              <a:spcAft>
                <a:spcPts val="600"/>
              </a:spcAft>
              <a:buNone/>
            </a:pPr>
            <a:r>
              <a:rPr lang="en-IN" sz="1400" dirty="0">
                <a:effectLst/>
                <a:latin typeface="Times New Roman" panose="02020603050405020304" pitchFamily="18" charset="0"/>
                <a:ea typeface="Cambria" panose="02040503050406030204" pitchFamily="18" charset="0"/>
                <a:cs typeface="Cambria" panose="02040503050406030204" pitchFamily="18" charset="0"/>
              </a:rPr>
              <a:t>The first convolutional layer has 32 filters of size (3, 3) and applies the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ReLU</a:t>
            </a:r>
            <a:r>
              <a:rPr lang="en-IN" sz="1400" dirty="0">
                <a:effectLst/>
                <a:latin typeface="Times New Roman" panose="02020603050405020304" pitchFamily="18" charset="0"/>
                <a:ea typeface="Cambria" panose="02040503050406030204" pitchFamily="18" charset="0"/>
                <a:cs typeface="Cambria" panose="02040503050406030204" pitchFamily="18" charset="0"/>
              </a:rPr>
              <a:t> activation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function.The</a:t>
            </a:r>
            <a:r>
              <a:rPr lang="en-IN" sz="1400" dirty="0">
                <a:effectLst/>
                <a:latin typeface="Times New Roman" panose="02020603050405020304" pitchFamily="18" charset="0"/>
                <a:ea typeface="Cambria" panose="02040503050406030204" pitchFamily="18" charset="0"/>
                <a:cs typeface="Cambria" panose="02040503050406030204" pitchFamily="18" charset="0"/>
              </a:rPr>
              <a:t> second convolutional layer has 64 filters of the same size (3, 3) and also applies the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ReLU</a:t>
            </a:r>
            <a:r>
              <a:rPr lang="en-IN" sz="1400" dirty="0">
                <a:effectLst/>
                <a:latin typeface="Times New Roman" panose="02020603050405020304" pitchFamily="18" charset="0"/>
                <a:ea typeface="Cambria" panose="02040503050406030204" pitchFamily="18" charset="0"/>
                <a:cs typeface="Cambria" panose="02040503050406030204" pitchFamily="18" charset="0"/>
              </a:rPr>
              <a:t> activation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function.The</a:t>
            </a:r>
            <a:r>
              <a:rPr lang="en-IN" sz="1400" dirty="0">
                <a:effectLst/>
                <a:latin typeface="Times New Roman" panose="02020603050405020304" pitchFamily="18" charset="0"/>
                <a:ea typeface="Cambria" panose="02040503050406030204" pitchFamily="18" charset="0"/>
                <a:cs typeface="Cambria" panose="02040503050406030204" pitchFamily="18" charset="0"/>
              </a:rPr>
              <a:t> third convolutional layer has 128 filters of size (3, 3) and applies the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ReLU</a:t>
            </a:r>
            <a:r>
              <a:rPr lang="en-IN" sz="1400" dirty="0">
                <a:effectLst/>
                <a:latin typeface="Times New Roman" panose="02020603050405020304" pitchFamily="18" charset="0"/>
                <a:ea typeface="Cambria" panose="02040503050406030204" pitchFamily="18" charset="0"/>
                <a:cs typeface="Cambria" panose="02040503050406030204" pitchFamily="18" charset="0"/>
              </a:rPr>
              <a:t> activation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function.The</a:t>
            </a:r>
            <a:r>
              <a:rPr lang="en-IN" sz="1400" dirty="0">
                <a:effectLst/>
                <a:latin typeface="Times New Roman" panose="02020603050405020304" pitchFamily="18" charset="0"/>
                <a:ea typeface="Cambria" panose="02040503050406030204" pitchFamily="18" charset="0"/>
                <a:cs typeface="Cambria" panose="02040503050406030204" pitchFamily="18" charset="0"/>
              </a:rPr>
              <a:t> fourth convolutional layer has 256 filters of size (3, 3) and applies the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ReLU</a:t>
            </a:r>
            <a:r>
              <a:rPr lang="en-IN" sz="1400" dirty="0">
                <a:effectLst/>
                <a:latin typeface="Times New Roman" panose="02020603050405020304" pitchFamily="18" charset="0"/>
                <a:ea typeface="Cambria" panose="02040503050406030204" pitchFamily="18" charset="0"/>
                <a:cs typeface="Cambria" panose="02040503050406030204" pitchFamily="18" charset="0"/>
              </a:rPr>
              <a:t> activation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function.These</a:t>
            </a:r>
            <a:r>
              <a:rPr lang="en-IN" sz="1400" dirty="0">
                <a:effectLst/>
                <a:latin typeface="Times New Roman" panose="02020603050405020304" pitchFamily="18" charset="0"/>
                <a:ea typeface="Cambria" panose="02040503050406030204" pitchFamily="18" charset="0"/>
                <a:cs typeface="Cambria" panose="02040503050406030204" pitchFamily="18" charset="0"/>
              </a:rPr>
              <a:t> layers apply convolution operations to extract features from the input images. Each convolutional layer is followed by a max pooling layer, which helps in reducing the spatial dimensions of the feature maps.</a:t>
            </a:r>
            <a:endParaRPr lang="en-IN" sz="1400" dirty="0">
              <a:effectLst/>
              <a:latin typeface="Times New Roman" panose="02020603050405020304" pitchFamily="18" charset="0"/>
              <a:ea typeface="Cambria" panose="02040503050406030204" pitchFamily="18" charset="0"/>
              <a:cs typeface="Times New Roman" panose="02020603050405020304" pitchFamily="18" charset="0"/>
            </a:endParaRPr>
          </a:p>
          <a:p>
            <a:pPr algn="just">
              <a:lnSpc>
                <a:spcPct val="150000"/>
              </a:lnSpc>
            </a:pPr>
            <a:r>
              <a:rPr lang="en-IN" sz="1400" b="1" dirty="0">
                <a:effectLst/>
                <a:latin typeface="Times New Roman" panose="02020603050405020304" pitchFamily="18" charset="0"/>
                <a:ea typeface="Cambria" panose="02040503050406030204" pitchFamily="18" charset="0"/>
                <a:cs typeface="Cambria" panose="02040503050406030204" pitchFamily="18" charset="0"/>
              </a:rPr>
              <a:t>Max Pooling Layers (MaxPooling2D):</a:t>
            </a:r>
          </a:p>
          <a:p>
            <a:pPr algn="just">
              <a:lnSpc>
                <a:spcPct val="150000"/>
              </a:lnSpc>
            </a:pPr>
            <a:r>
              <a:rPr lang="en-IN" sz="1400" dirty="0">
                <a:effectLst/>
                <a:latin typeface="Times New Roman" panose="02020603050405020304" pitchFamily="18" charset="0"/>
                <a:ea typeface="Cambria" panose="02040503050406030204" pitchFamily="18" charset="0"/>
                <a:cs typeface="Cambria" panose="02040503050406030204" pitchFamily="18" charset="0"/>
              </a:rPr>
              <a:t>Max pooling layers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downsample</a:t>
            </a:r>
            <a:r>
              <a:rPr lang="en-IN" sz="1400" dirty="0">
                <a:effectLst/>
                <a:latin typeface="Times New Roman" panose="02020603050405020304" pitchFamily="18" charset="0"/>
                <a:ea typeface="Cambria" panose="02040503050406030204" pitchFamily="18" charset="0"/>
                <a:cs typeface="Cambria" panose="02040503050406030204" pitchFamily="18" charset="0"/>
              </a:rPr>
              <a:t> the feature maps obtained from the convolutional layers by taking the maximum value in a specific region (e.g., (2, 2) pooling size).Flatten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Layer:The</a:t>
            </a:r>
            <a:r>
              <a:rPr lang="en-IN" sz="1400" dirty="0">
                <a:effectLst/>
                <a:latin typeface="Times New Roman" panose="02020603050405020304" pitchFamily="18" charset="0"/>
                <a:ea typeface="Cambria" panose="02040503050406030204" pitchFamily="18" charset="0"/>
                <a:cs typeface="Cambria" panose="02040503050406030204" pitchFamily="18" charset="0"/>
              </a:rPr>
              <a:t> flatten layer converts the multi-dimensional feature maps into a one-dimensional vector, preparing the data for input into the fully connected layers.</a:t>
            </a:r>
          </a:p>
          <a:p>
            <a:pPr>
              <a:lnSpc>
                <a:spcPct val="150000"/>
              </a:lnSpc>
            </a:pPr>
            <a:r>
              <a:rPr lang="en-IN" sz="1400" b="1" dirty="0">
                <a:effectLst/>
                <a:latin typeface="Times New Roman" panose="02020603050405020304" pitchFamily="18" charset="0"/>
                <a:ea typeface="Cambria" panose="02040503050406030204" pitchFamily="18" charset="0"/>
                <a:cs typeface="Cambria" panose="02040503050406030204" pitchFamily="18" charset="0"/>
              </a:rPr>
              <a:t>Fully Connected Layers (Dense):</a:t>
            </a:r>
          </a:p>
          <a:p>
            <a:pPr>
              <a:lnSpc>
                <a:spcPct val="150000"/>
              </a:lnSpc>
            </a:pPr>
            <a:r>
              <a:rPr lang="en-IN" sz="1400" dirty="0">
                <a:effectLst/>
                <a:latin typeface="Times New Roman" panose="02020603050405020304" pitchFamily="18" charset="0"/>
                <a:ea typeface="Cambria" panose="02040503050406030204" pitchFamily="18" charset="0"/>
                <a:cs typeface="Cambria" panose="02040503050406030204" pitchFamily="18" charset="0"/>
              </a:rPr>
              <a:t>The first dense layer has 512 neurons and applies the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ReLU</a:t>
            </a:r>
            <a:r>
              <a:rPr lang="en-IN" sz="1400" dirty="0">
                <a:effectLst/>
                <a:latin typeface="Times New Roman" panose="02020603050405020304" pitchFamily="18" charset="0"/>
                <a:ea typeface="Cambria" panose="02040503050406030204" pitchFamily="18" charset="0"/>
                <a:cs typeface="Cambria" panose="02040503050406030204" pitchFamily="18" charset="0"/>
              </a:rPr>
              <a:t> activation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function.A</a:t>
            </a:r>
            <a:r>
              <a:rPr lang="en-IN" sz="1400" dirty="0">
                <a:effectLst/>
                <a:latin typeface="Times New Roman" panose="02020603050405020304" pitchFamily="18" charset="0"/>
                <a:ea typeface="Cambria" panose="02040503050406030204" pitchFamily="18" charset="0"/>
                <a:cs typeface="Cambria" panose="02040503050406030204" pitchFamily="18" charset="0"/>
              </a:rPr>
              <a:t> dropout layer with a dropout rate of 0.5 is added to reduce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overfitting.The</a:t>
            </a:r>
            <a:r>
              <a:rPr lang="en-IN" sz="1400" dirty="0">
                <a:effectLst/>
                <a:latin typeface="Times New Roman" panose="02020603050405020304" pitchFamily="18" charset="0"/>
                <a:ea typeface="Cambria" panose="02040503050406030204" pitchFamily="18" charset="0"/>
                <a:cs typeface="Cambria" panose="02040503050406030204" pitchFamily="18" charset="0"/>
              </a:rPr>
              <a:t> output layer has the number of neurons equal to the number of classes (in this case, the number of sign language gestures) and applies the </a:t>
            </a:r>
            <a:r>
              <a:rPr lang="en-IN" sz="1400" dirty="0" err="1">
                <a:effectLst/>
                <a:latin typeface="Times New Roman" panose="02020603050405020304" pitchFamily="18" charset="0"/>
                <a:ea typeface="Cambria" panose="02040503050406030204" pitchFamily="18" charset="0"/>
                <a:cs typeface="Cambria" panose="02040503050406030204" pitchFamily="18" charset="0"/>
              </a:rPr>
              <a:t>softmax</a:t>
            </a:r>
            <a:r>
              <a:rPr lang="en-IN" sz="1400" dirty="0">
                <a:effectLst/>
                <a:latin typeface="Times New Roman" panose="02020603050405020304" pitchFamily="18" charset="0"/>
                <a:ea typeface="Cambria" panose="02040503050406030204" pitchFamily="18" charset="0"/>
                <a:cs typeface="Cambria" panose="02040503050406030204" pitchFamily="18" charset="0"/>
              </a:rPr>
              <a:t> activation function to output class probabilities.</a:t>
            </a:r>
            <a:r>
              <a:rPr kumimoji="0" lang="en-US" altLang="en-US" sz="1400" b="0" i="0" u="none" strike="noStrike" cap="none" normalizeH="0" baseline="0" dirty="0">
                <a:ln>
                  <a:noFill/>
                </a:ln>
                <a:effectLst/>
                <a:latin typeface="Arial" panose="020B0604020202020204" pitchFamily="34" charset="0"/>
              </a:rPr>
              <a:t> </a:t>
            </a:r>
            <a:endParaRPr lang="en-IN" sz="1400" dirty="0"/>
          </a:p>
          <a:p>
            <a:pPr marL="0" indent="0" algn="just">
              <a:lnSpc>
                <a:spcPct val="150000"/>
              </a:lnSpc>
              <a:buNone/>
            </a:pPr>
            <a:r>
              <a:rPr lang="en-IN" sz="1400" b="1" i="0" dirty="0">
                <a:effectLst/>
                <a:latin typeface="Times New Roman" panose="02020603050405020304" pitchFamily="18" charset="0"/>
                <a:cs typeface="Times New Roman" panose="02020603050405020304" pitchFamily="18" charset="0"/>
              </a:rPr>
              <a:t>Dropout Layers:</a:t>
            </a:r>
          </a:p>
          <a:p>
            <a:pPr marL="0" indent="0" algn="just">
              <a:lnSpc>
                <a:spcPct val="150000"/>
              </a:lnSpc>
              <a:buNone/>
            </a:pPr>
            <a:r>
              <a:rPr lang="en-IN" sz="1400" b="0" i="0" dirty="0">
                <a:effectLst/>
                <a:latin typeface="Times New Roman" panose="02020603050405020304" pitchFamily="18" charset="0"/>
                <a:cs typeface="Times New Roman" panose="02020603050405020304" pitchFamily="18" charset="0"/>
              </a:rPr>
              <a:t> These layers randomly ignore (drop out) a subset of neurons during training, preventing overfitting by making the network's neurons less co-dependent on each other.</a:t>
            </a:r>
          </a:p>
          <a:p>
            <a:pPr algn="just">
              <a:lnSpc>
                <a:spcPct val="150000"/>
              </a:lnSpc>
            </a:pPr>
            <a:endParaRPr lang="en-IN" sz="1400" dirty="0">
              <a:effectLst/>
              <a:latin typeface="Times New Roman" panose="02020603050405020304" pitchFamily="18" charset="0"/>
              <a:ea typeface="Cambria" panose="02040503050406030204" pitchFamily="18" charset="0"/>
              <a:cs typeface="Cambria" panose="02040503050406030204" pitchFamily="18" charset="0"/>
            </a:endParaRPr>
          </a:p>
          <a:p>
            <a:pPr algn="just">
              <a:lnSpc>
                <a:spcPct val="150000"/>
              </a:lnSpc>
            </a:pPr>
            <a:endParaRPr lang="en-IN" sz="1400" dirty="0">
              <a:effectLst/>
              <a:latin typeface="Times New Roman" panose="020206030504050203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88048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91832-DA46-7D81-BA89-A16E40AABCC8}"/>
              </a:ext>
            </a:extLst>
          </p:cNvPr>
          <p:cNvSpPr>
            <a:spLocks noGrp="1"/>
          </p:cNvSpPr>
          <p:nvPr>
            <p:ph type="title"/>
          </p:nvPr>
        </p:nvSpPr>
        <p:spPr/>
        <p:txBody>
          <a:bodyPr/>
          <a:lstStyle/>
          <a:p>
            <a:r>
              <a:rPr lang="en-US" sz="3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Train and </a:t>
            </a:r>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Test </a:t>
            </a:r>
            <a:r>
              <a:rPr lang="en-US" sz="3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Data Using CNN Layer</a:t>
            </a:r>
            <a:endParaRPr lang="en-IN" sz="3200" dirty="0">
              <a:solidFill>
                <a:schemeClr val="tx1"/>
              </a:solidFill>
            </a:endParaRPr>
          </a:p>
        </p:txBody>
      </p:sp>
      <p:pic>
        <p:nvPicPr>
          <p:cNvPr id="5" name="Content Placeholder 4">
            <a:extLst>
              <a:ext uri="{FF2B5EF4-FFF2-40B4-BE49-F238E27FC236}">
                <a16:creationId xmlns:a16="http://schemas.microsoft.com/office/drawing/2014/main" id="{96FCF1DE-271C-E304-C89A-242B376394C2}"/>
              </a:ext>
            </a:extLst>
          </p:cNvPr>
          <p:cNvPicPr>
            <a:picLocks noGrp="1" noChangeAspect="1"/>
          </p:cNvPicPr>
          <p:nvPr>
            <p:ph idx="1"/>
          </p:nvPr>
        </p:nvPicPr>
        <p:blipFill>
          <a:blip r:embed="rId2"/>
          <a:stretch>
            <a:fillRect/>
          </a:stretch>
        </p:blipFill>
        <p:spPr>
          <a:xfrm>
            <a:off x="4167388" y="1731963"/>
            <a:ext cx="3847699" cy="4059237"/>
          </a:xfrm>
        </p:spPr>
      </p:pic>
    </p:spTree>
    <p:extLst>
      <p:ext uri="{BB962C8B-B14F-4D97-AF65-F5344CB8AC3E}">
        <p14:creationId xmlns:p14="http://schemas.microsoft.com/office/powerpoint/2010/main" val="96646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7F8F-941B-F05B-60E9-F01B0D71F61E}"/>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Module 4: Data Conversion</a:t>
            </a:r>
            <a:br>
              <a:rPr lang="en-US" sz="2400" dirty="0">
                <a:latin typeface="Times New Roman" panose="02020603050405020304" pitchFamily="18" charset="0"/>
                <a:cs typeface="Times New Roman" panose="02020603050405020304" pitchFamily="18" charset="0"/>
              </a:rPr>
            </a:br>
            <a:endParaRPr lang="en-IN" sz="2400" dirty="0"/>
          </a:p>
        </p:txBody>
      </p:sp>
      <p:sp>
        <p:nvSpPr>
          <p:cNvPr id="3" name="Content Placeholder 2">
            <a:extLst>
              <a:ext uri="{FF2B5EF4-FFF2-40B4-BE49-F238E27FC236}">
                <a16:creationId xmlns:a16="http://schemas.microsoft.com/office/drawing/2014/main" id="{A0938742-3F3E-09C4-0FFC-246721824D07}"/>
              </a:ext>
            </a:extLst>
          </p:cNvPr>
          <p:cNvSpPr>
            <a:spLocks noGrp="1"/>
          </p:cNvSpPr>
          <p:nvPr>
            <p:ph idx="1"/>
          </p:nvPr>
        </p:nvSpPr>
        <p:spPr>
          <a:xfrm>
            <a:off x="838200" y="1258957"/>
            <a:ext cx="10515600" cy="4918006"/>
          </a:xfrm>
        </p:spPr>
        <p:txBody>
          <a:bodyPr>
            <a:noAutofit/>
          </a:bodyPr>
          <a:lstStyle/>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The first step in data conversion is image preprocessing, which involves resizing the frames to a uniform dimension, such as 224x224 pixels, to ensure consistency with the CNN's input layer. This resizing is crucial for maintaining the aspect ratio and integrity of the visual information.</a:t>
            </a:r>
          </a:p>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Normalization is then applied to the pixel values of the images, scaling them to a range (typically 0 to 1 or -1 to 1) that is optimal for neural network training. This process helps in accelerating the convergence of the model during training and provides numerical </a:t>
            </a:r>
            <a:r>
              <a:rPr lang="en-IN" sz="1600" dirty="0" err="1">
                <a:solidFill>
                  <a:schemeClr val="tx1"/>
                </a:solidFill>
                <a:latin typeface="Times New Roman" panose="02020603050405020304" pitchFamily="18" charset="0"/>
                <a:cs typeface="Times New Roman" panose="02020603050405020304" pitchFamily="18" charset="0"/>
              </a:rPr>
              <a:t>stability.In</a:t>
            </a:r>
            <a:r>
              <a:rPr lang="en-IN" sz="1600" dirty="0">
                <a:solidFill>
                  <a:schemeClr val="tx1"/>
                </a:solidFill>
                <a:latin typeface="Times New Roman" panose="02020603050405020304" pitchFamily="18" charset="0"/>
                <a:cs typeface="Times New Roman" panose="02020603050405020304" pitchFamily="18" charset="0"/>
              </a:rPr>
              <a:t> some cases, hand segmentation might be performed to isolate the hand region from the rest of the image. </a:t>
            </a:r>
          </a:p>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This step focuses the CNN's attention on the hand gestures, reducing the influence of background noise and irrelevant features. Techniques such as skin </a:t>
            </a:r>
            <a:r>
              <a:rPr lang="en-IN" sz="1600" dirty="0" err="1">
                <a:solidFill>
                  <a:schemeClr val="tx1"/>
                </a:solidFill>
                <a:latin typeface="Times New Roman" panose="02020603050405020304" pitchFamily="18" charset="0"/>
                <a:cs typeface="Times New Roman" panose="02020603050405020304" pitchFamily="18" charset="0"/>
              </a:rPr>
              <a:t>color</a:t>
            </a:r>
            <a:r>
              <a:rPr lang="en-IN" sz="1600" dirty="0">
                <a:solidFill>
                  <a:schemeClr val="tx1"/>
                </a:solidFill>
                <a:latin typeface="Times New Roman" panose="02020603050405020304" pitchFamily="18" charset="0"/>
                <a:cs typeface="Times New Roman" panose="02020603050405020304" pitchFamily="18" charset="0"/>
              </a:rPr>
              <a:t> detection, background subtraction, or deep learning-based segmentation can be employed for this purpose.</a:t>
            </a:r>
            <a:endParaRPr lang="en-IN" sz="16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The </a:t>
            </a:r>
            <a:r>
              <a:rPr lang="en-IN" sz="1600" dirty="0" err="1">
                <a:solidFill>
                  <a:schemeClr val="tx1"/>
                </a:solidFill>
                <a:latin typeface="Times New Roman" panose="02020603050405020304" pitchFamily="18" charset="0"/>
                <a:cs typeface="Times New Roman" panose="02020603050405020304" pitchFamily="18" charset="0"/>
              </a:rPr>
              <a:t>preprocessed</a:t>
            </a:r>
            <a:r>
              <a:rPr lang="en-IN" sz="1600" dirty="0">
                <a:solidFill>
                  <a:schemeClr val="tx1"/>
                </a:solidFill>
                <a:latin typeface="Times New Roman" panose="02020603050405020304" pitchFamily="18" charset="0"/>
                <a:cs typeface="Times New Roman" panose="02020603050405020304" pitchFamily="18" charset="0"/>
              </a:rPr>
              <a:t> images are then converted into a numerical format, such as arrays or tensors, that is compatible with the deep learning framework being used (e.g., TensorFlow or </a:t>
            </a:r>
            <a:r>
              <a:rPr lang="en-IN" sz="1600" dirty="0" err="1">
                <a:solidFill>
                  <a:schemeClr val="tx1"/>
                </a:solidFill>
                <a:latin typeface="Times New Roman" panose="02020603050405020304" pitchFamily="18" charset="0"/>
                <a:cs typeface="Times New Roman" panose="02020603050405020304" pitchFamily="18" charset="0"/>
              </a:rPr>
              <a:t>PyTorch</a:t>
            </a:r>
            <a:r>
              <a:rPr lang="en-IN" sz="1600" dirty="0">
                <a:solidFill>
                  <a:schemeClr val="tx1"/>
                </a:solidFill>
                <a:latin typeface="Times New Roman" panose="02020603050405020304" pitchFamily="18" charset="0"/>
                <a:cs typeface="Times New Roman" panose="02020603050405020304" pitchFamily="18" charset="0"/>
              </a:rPr>
              <a:t>). This conversion is essential for efficient computation and processing by the CNN.</a:t>
            </a:r>
          </a:p>
          <a:p>
            <a:pPr marL="0" indent="0" algn="just">
              <a:lnSpc>
                <a:spcPct val="150000"/>
              </a:lnSpc>
              <a:buNone/>
            </a:pPr>
            <a:endParaRPr lang="en-US" sz="1600" dirty="0">
              <a:solidFill>
                <a:schemeClr val="tx1"/>
              </a:solidFill>
              <a:latin typeface="Times New Roman" panose="02020603050405020304" pitchFamily="18" charset="0"/>
              <a:cs typeface="Times New Roman" panose="02020603050405020304" pitchFamily="18" charset="0"/>
            </a:endParaRPr>
          </a:p>
          <a:p>
            <a:pPr algn="just"/>
            <a:endParaRPr lang="en-IN" sz="1600" dirty="0">
              <a:solidFill>
                <a:schemeClr val="tx1"/>
              </a:solidFill>
            </a:endParaRPr>
          </a:p>
          <a:p>
            <a:pPr algn="just">
              <a:lnSpc>
                <a:spcPct val="150000"/>
              </a:lnSpc>
            </a:pPr>
            <a:endParaRPr lang="en-IN" sz="1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CB53-A060-4FC5-3E91-EA55E5CA94EA}"/>
              </a:ext>
            </a:extLst>
          </p:cNvPr>
          <p:cNvSpPr>
            <a:spLocks noGrp="1"/>
          </p:cNvSpPr>
          <p:nvPr>
            <p:ph type="title"/>
          </p:nvPr>
        </p:nvSpPr>
        <p:spPr>
          <a:xfrm>
            <a:off x="756328" y="606670"/>
            <a:ext cx="10515600" cy="1011116"/>
          </a:xfrm>
        </p:spPr>
        <p:txBody>
          <a:bodyPr>
            <a:normAutofit/>
          </a:bodyPr>
          <a:lstStyle/>
          <a:p>
            <a:r>
              <a:rPr lang="en-US" sz="3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Module 5: </a:t>
            </a:r>
            <a:r>
              <a:rPr lang="en-IN" sz="3200" b="1" dirty="0">
                <a:latin typeface="Times New Roman" panose="02020603050405020304" pitchFamily="18" charset="0"/>
                <a:cs typeface="Times New Roman" panose="02020603050405020304" pitchFamily="18" charset="0"/>
              </a:rPr>
              <a:t>Testing Data</a:t>
            </a:r>
          </a:p>
        </p:txBody>
      </p:sp>
      <p:sp>
        <p:nvSpPr>
          <p:cNvPr id="3" name="Content Placeholder 2">
            <a:extLst>
              <a:ext uri="{FF2B5EF4-FFF2-40B4-BE49-F238E27FC236}">
                <a16:creationId xmlns:a16="http://schemas.microsoft.com/office/drawing/2014/main" id="{63DA99F4-2E7E-F38E-745E-2DE139448227}"/>
              </a:ext>
            </a:extLst>
          </p:cNvPr>
          <p:cNvSpPr>
            <a:spLocks noGrp="1"/>
          </p:cNvSpPr>
          <p:nvPr>
            <p:ph idx="1"/>
          </p:nvPr>
        </p:nvSpPr>
        <p:spPr>
          <a:xfrm>
            <a:off x="846993" y="1557867"/>
            <a:ext cx="10515600" cy="4812527"/>
          </a:xfrm>
        </p:spPr>
        <p:txBody>
          <a:bodyPr>
            <a:normAutofit/>
          </a:bodyPr>
          <a:lstStyle/>
          <a:p>
            <a:pPr marL="0" indent="0" algn="just">
              <a:lnSpc>
                <a:spcPct val="150000"/>
              </a:lnSpc>
              <a:buNone/>
            </a:pPr>
            <a:r>
              <a:rPr lang="en-IN" sz="1800" dirty="0">
                <a:solidFill>
                  <a:schemeClr val="tx1"/>
                </a:solidFill>
                <a:latin typeface="Times New Roman" panose="02020603050405020304" pitchFamily="18" charset="0"/>
                <a:cs typeface="Times New Roman" panose="02020603050405020304" pitchFamily="18" charset="0"/>
              </a:rPr>
              <a:t>Loading Saved Model:</a:t>
            </a:r>
          </a:p>
          <a:p>
            <a:pPr marL="0" indent="0" algn="just">
              <a:lnSpc>
                <a:spcPct val="150000"/>
              </a:lnSpc>
              <a:buNone/>
            </a:pPr>
            <a:r>
              <a:rPr lang="en-IN" sz="1800" dirty="0">
                <a:solidFill>
                  <a:schemeClr val="tx1"/>
                </a:solidFill>
                <a:latin typeface="Times New Roman" panose="02020603050405020304" pitchFamily="18" charset="0"/>
                <a:cs typeface="Times New Roman" panose="02020603050405020304" pitchFamily="18" charset="0"/>
              </a:rPr>
              <a:t>The trained model can be loaded from the saved file using the </a:t>
            </a:r>
            <a:r>
              <a:rPr lang="en-IN" sz="1800" dirty="0" err="1">
                <a:solidFill>
                  <a:schemeClr val="tx1"/>
                </a:solidFill>
                <a:latin typeface="Times New Roman" panose="02020603050405020304" pitchFamily="18" charset="0"/>
                <a:cs typeface="Times New Roman" panose="02020603050405020304" pitchFamily="18" charset="0"/>
              </a:rPr>
              <a:t>load_model</a:t>
            </a:r>
            <a:r>
              <a:rPr lang="en-IN" sz="1800" dirty="0">
                <a:solidFill>
                  <a:schemeClr val="tx1"/>
                </a:solidFill>
                <a:latin typeface="Times New Roman" panose="02020603050405020304" pitchFamily="18" charset="0"/>
                <a:cs typeface="Times New Roman" panose="02020603050405020304" pitchFamily="18" charset="0"/>
              </a:rPr>
              <a:t> function.</a:t>
            </a:r>
          </a:p>
          <a:p>
            <a:pPr marL="0" indent="0" algn="just">
              <a:lnSpc>
                <a:spcPct val="150000"/>
              </a:lnSpc>
              <a:buNone/>
            </a:pPr>
            <a:r>
              <a:rPr lang="en-IN" sz="1800" dirty="0">
                <a:solidFill>
                  <a:schemeClr val="tx1"/>
                </a:solidFill>
                <a:latin typeface="Times New Roman" panose="02020603050405020304" pitchFamily="18" charset="0"/>
                <a:cs typeface="Times New Roman" panose="02020603050405020304" pitchFamily="18" charset="0"/>
              </a:rPr>
              <a:t>Prediction:</a:t>
            </a:r>
          </a:p>
          <a:p>
            <a:pPr marL="0" indent="0" algn="just">
              <a:lnSpc>
                <a:spcPct val="150000"/>
              </a:lnSpc>
              <a:buNone/>
            </a:pPr>
            <a:r>
              <a:rPr lang="en-IN" sz="1800" dirty="0">
                <a:solidFill>
                  <a:schemeClr val="tx1"/>
                </a:solidFill>
                <a:latin typeface="Times New Roman" panose="02020603050405020304" pitchFamily="18" charset="0"/>
                <a:cs typeface="Times New Roman" panose="02020603050405020304" pitchFamily="18" charset="0"/>
              </a:rPr>
              <a:t>Once the model is loaded, it can be used to make predictions on new data (in this case, the test set).</a:t>
            </a:r>
          </a:p>
          <a:p>
            <a:pPr marL="0" indent="0" algn="just">
              <a:lnSpc>
                <a:spcPct val="150000"/>
              </a:lnSpc>
              <a:buNone/>
            </a:pPr>
            <a:r>
              <a:rPr lang="en-IN" sz="1800" dirty="0">
                <a:solidFill>
                  <a:schemeClr val="tx1"/>
                </a:solidFill>
                <a:latin typeface="Times New Roman" panose="02020603050405020304" pitchFamily="18" charset="0"/>
                <a:cs typeface="Times New Roman" panose="02020603050405020304" pitchFamily="18" charset="0"/>
              </a:rPr>
              <a:t>Evaluation:</a:t>
            </a:r>
          </a:p>
          <a:p>
            <a:pPr marL="0" indent="0" algn="just">
              <a:lnSpc>
                <a:spcPct val="150000"/>
              </a:lnSpc>
              <a:buNone/>
            </a:pPr>
            <a:r>
              <a:rPr lang="en-IN" sz="1800" dirty="0">
                <a:solidFill>
                  <a:schemeClr val="tx1"/>
                </a:solidFill>
                <a:latin typeface="Times New Roman" panose="02020603050405020304" pitchFamily="18" charset="0"/>
                <a:cs typeface="Times New Roman" panose="02020603050405020304" pitchFamily="18" charset="0"/>
              </a:rPr>
              <a:t>The model's performance is evaluated on the test data to assess its accuracy and generalization </a:t>
            </a:r>
            <a:r>
              <a:rPr lang="en-IN" sz="1800" dirty="0" err="1">
                <a:solidFill>
                  <a:schemeClr val="tx1"/>
                </a:solidFill>
                <a:latin typeface="Times New Roman" panose="02020603050405020304" pitchFamily="18" charset="0"/>
                <a:cs typeface="Times New Roman" panose="02020603050405020304" pitchFamily="18" charset="0"/>
              </a:rPr>
              <a:t>capabilities.By</a:t>
            </a:r>
            <a:r>
              <a:rPr lang="en-IN" sz="1800" dirty="0">
                <a:solidFill>
                  <a:schemeClr val="tx1"/>
                </a:solidFill>
                <a:latin typeface="Times New Roman" panose="02020603050405020304" pitchFamily="18" charset="0"/>
                <a:cs typeface="Times New Roman" panose="02020603050405020304" pitchFamily="18" charset="0"/>
              </a:rPr>
              <a:t> following these steps, we can build, train, and evaluate a CNN model for sign language gesture recognition.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4BDC-FD3C-8DDE-2A34-BC6A3457FA00}"/>
              </a:ext>
            </a:extLst>
          </p:cNvPr>
          <p:cNvSpPr>
            <a:spLocks noGrp="1"/>
          </p:cNvSpPr>
          <p:nvPr>
            <p:ph type="title"/>
          </p:nvPr>
        </p:nvSpPr>
        <p:spPr>
          <a:xfrm>
            <a:off x="2514599" y="609600"/>
            <a:ext cx="8752957" cy="970450"/>
          </a:xfrm>
        </p:spPr>
        <p:txBody>
          <a:bodyPr/>
          <a:lstStyle/>
          <a:p>
            <a:pPr algn="just">
              <a:lnSpc>
                <a:spcPct val="150000"/>
              </a:lnSpc>
              <a:spcAft>
                <a:spcPts val="800"/>
              </a:spcAft>
            </a:pPr>
            <a:r>
              <a:rPr lang="en-US" sz="3200" b="1" dirty="0">
                <a:latin typeface="Times New Roman" panose="02020603050405020304" pitchFamily="18" charset="0"/>
                <a:cs typeface="Times New Roman" panose="02020603050405020304" pitchFamily="18" charset="0"/>
              </a:rPr>
              <a:t>Module 6: </a:t>
            </a:r>
            <a:r>
              <a:rPr lang="en-IN" sz="3200" b="1" kern="100" dirty="0">
                <a:effectLst/>
                <a:latin typeface="Times New Roman" panose="02020603050405020304" pitchFamily="18" charset="0"/>
                <a:ea typeface="Times New Roman" panose="02020603050405020304" pitchFamily="18" charset="0"/>
              </a:rPr>
              <a:t>Text To Speech Translation</a:t>
            </a:r>
            <a:endParaRPr lang="en-IN" sz="32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48D5DB-FD5B-E993-E257-C66A96CF78C9}"/>
              </a:ext>
            </a:extLst>
          </p:cNvPr>
          <p:cNvSpPr>
            <a:spLocks noGrp="1"/>
          </p:cNvSpPr>
          <p:nvPr>
            <p:ph idx="1"/>
          </p:nvPr>
        </p:nvSpPr>
        <p:spPr/>
        <p:txBody>
          <a:bodyPr>
            <a:normAutofit/>
          </a:bodyPr>
          <a:lstStyle/>
          <a:p>
            <a:pPr marL="366395" marR="75565" indent="-6350" algn="just">
              <a:lnSpc>
                <a:spcPct val="150000"/>
              </a:lnSpc>
              <a:spcAft>
                <a:spcPts val="125"/>
              </a:spcAft>
            </a:pPr>
            <a:r>
              <a:rPr lang="en-IN" sz="2400" kern="100" dirty="0">
                <a:solidFill>
                  <a:schemeClr val="tx1"/>
                </a:solidFill>
                <a:effectLst/>
                <a:latin typeface="Times New Roman" panose="02020603050405020304" pitchFamily="18" charset="0"/>
                <a:ea typeface="Times New Roman" panose="02020603050405020304" pitchFamily="18" charset="0"/>
              </a:rPr>
              <a:t>The model translates known gestures into words. we have used pyttsx3 library to convert the recognized words into the appropriate speech. The text-to-speech output is a simple workaround, but it's a useful feature because it simulates a real-life dialogue.</a:t>
            </a:r>
          </a:p>
          <a:p>
            <a:pPr marL="366395" marR="75565" indent="-6350" algn="just">
              <a:lnSpc>
                <a:spcPct val="150000"/>
              </a:lnSpc>
              <a:spcAft>
                <a:spcPts val="125"/>
              </a:spcAft>
            </a:pPr>
            <a:r>
              <a:rPr lang="en-IN" sz="2400" kern="100" dirty="0">
                <a:solidFill>
                  <a:schemeClr val="tx1"/>
                </a:solidFill>
                <a:effectLst/>
                <a:latin typeface="Times New Roman" panose="02020603050405020304" pitchFamily="18" charset="0"/>
                <a:ea typeface="Times New Roman" panose="02020603050405020304" pitchFamily="18" charset="0"/>
              </a:rPr>
              <a:t>The entry field text value, which represents the phrases or text to be read, will be stored in the message variable. To read the text, lang uses that language. English is used as the default language.</a:t>
            </a:r>
          </a:p>
          <a:p>
            <a:endParaRPr lang="en-IN" sz="3600" dirty="0">
              <a:solidFill>
                <a:schemeClr val="tx1"/>
              </a:solidFill>
            </a:endParaRPr>
          </a:p>
        </p:txBody>
      </p:sp>
    </p:spTree>
    <p:extLst>
      <p:ext uri="{BB962C8B-B14F-4D97-AF65-F5344CB8AC3E}">
        <p14:creationId xmlns:p14="http://schemas.microsoft.com/office/powerpoint/2010/main" val="240513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Title 1"/>
          <p:cNvSpPr>
            <a:spLocks noGrp="1"/>
          </p:cNvSpPr>
          <p:nvPr>
            <p:ph type="title"/>
          </p:nvPr>
        </p:nvSpPr>
        <p:spPr>
          <a:xfrm>
            <a:off x="609600" y="320040"/>
            <a:ext cx="9652000" cy="952169"/>
          </a:xfrm>
        </p:spPr>
        <p:txBody>
          <a:bodyPr>
            <a:normAutofit/>
          </a:bodyPr>
          <a:lstStyle/>
          <a:p>
            <a:r>
              <a:rPr lang="en-IN" sz="2400" b="1" dirty="0">
                <a:latin typeface="Times New Roman" panose="02020603050405020304" pitchFamily="18" charset="0"/>
                <a:cs typeface="Times New Roman" panose="02020603050405020304" pitchFamily="18" charset="0"/>
              </a:rPr>
              <a:t>Software requirements</a:t>
            </a:r>
            <a:endParaRPr lang="en-US" sz="2400" b="1" dirty="0"/>
          </a:p>
        </p:txBody>
      </p:sp>
      <p:sp>
        <p:nvSpPr>
          <p:cNvPr id="1048659" name="Content Placeholder 2"/>
          <p:cNvSpPr>
            <a:spLocks noGrp="1"/>
          </p:cNvSpPr>
          <p:nvPr>
            <p:ph idx="1"/>
          </p:nvPr>
        </p:nvSpPr>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Software                       :    Python </a:t>
            </a:r>
          </a:p>
          <a:p>
            <a:r>
              <a:rPr lang="en-US" sz="2400" dirty="0">
                <a:latin typeface="Times New Roman" panose="02020603050405020304" pitchFamily="18" charset="0"/>
                <a:cs typeface="Times New Roman" panose="02020603050405020304" pitchFamily="18" charset="0"/>
              </a:rPr>
              <a:t>Tools                            :    Anaconda ( spyder python)</a:t>
            </a:r>
          </a:p>
          <a:p>
            <a:r>
              <a:rPr lang="en-US" sz="2400" dirty="0">
                <a:latin typeface="Times New Roman" panose="02020603050405020304" pitchFamily="18" charset="0"/>
                <a:cs typeface="Times New Roman" panose="02020603050405020304" pitchFamily="18" charset="0"/>
              </a:rPr>
              <a:t>Operating System         :   Windows 7,8,10 (64 bit)</a:t>
            </a:r>
          </a:p>
          <a:p>
            <a:pPr marL="0" indent="0">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Title 1"/>
          <p:cNvSpPr>
            <a:spLocks noGrp="1"/>
          </p:cNvSpPr>
          <p:nvPr>
            <p:ph type="title"/>
          </p:nvPr>
        </p:nvSpPr>
        <p:spPr>
          <a:xfrm>
            <a:off x="609600" y="320040"/>
            <a:ext cx="9652000" cy="938917"/>
          </a:xfrm>
        </p:spPr>
        <p:txBody>
          <a:bodyPr>
            <a:normAutofit/>
          </a:bodyPr>
          <a:lstStyle/>
          <a:p>
            <a:r>
              <a:rPr lang="en-IN" sz="2800" b="1" dirty="0">
                <a:latin typeface="Times New Roman" panose="02020603050405020304" pitchFamily="18" charset="0"/>
                <a:cs typeface="Times New Roman" panose="02020603050405020304" pitchFamily="18" charset="0"/>
              </a:rPr>
              <a:t>Hardware requirements</a:t>
            </a:r>
            <a:endParaRPr lang="en-US" sz="2800" b="1" dirty="0"/>
          </a:p>
        </p:txBody>
      </p:sp>
      <p:sp>
        <p:nvSpPr>
          <p:cNvPr id="1048661" name="Content Placeholder 2"/>
          <p:cNvSpPr>
            <a:spLocks noGrp="1"/>
          </p:cNvSpPr>
          <p:nvPr>
            <p:ph idx="1"/>
          </p:nvPr>
        </p:nvSpPr>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Hard Disk		             :500GB and above</a:t>
            </a:r>
          </a:p>
          <a:p>
            <a:pPr>
              <a:lnSpc>
                <a:spcPct val="150000"/>
              </a:lnSpc>
            </a:pPr>
            <a:r>
              <a:rPr lang="en-US" dirty="0">
                <a:latin typeface="Times New Roman" panose="02020603050405020304" pitchFamily="18" charset="0"/>
                <a:cs typeface="Times New Roman" panose="02020603050405020304" pitchFamily="18" charset="0"/>
              </a:rPr>
              <a:t>RAM		                    : 4GB and above</a:t>
            </a:r>
          </a:p>
          <a:p>
            <a:pPr>
              <a:lnSpc>
                <a:spcPct val="150000"/>
              </a:lnSpc>
            </a:pPr>
            <a:r>
              <a:rPr lang="en-US" dirty="0">
                <a:latin typeface="Times New Roman" panose="02020603050405020304" pitchFamily="18" charset="0"/>
                <a:cs typeface="Times New Roman" panose="02020603050405020304" pitchFamily="18" charset="0"/>
              </a:rPr>
              <a:t>Processor	 	                     :I5 and above</a:t>
            </a:r>
          </a:p>
          <a:p>
            <a:pPr marL="0" indent="0">
              <a:lnSpc>
                <a:spcPct val="150000"/>
              </a:lnSpc>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609600" y="711200"/>
            <a:ext cx="9652000" cy="651933"/>
          </a:xfrm>
        </p:spPr>
        <p:txBody>
          <a:bodyPr>
            <a:normAutofit/>
          </a:bodyPr>
          <a:lstStyle/>
          <a:p>
            <a:r>
              <a:rPr lang="en-US" sz="2400" b="1" dirty="0">
                <a:latin typeface="Times New Roman" pitchFamily="18" charset="0"/>
                <a:cs typeface="Times New Roman" pitchFamily="18" charset="0"/>
              </a:rPr>
              <a:t>INTRODUCTION</a:t>
            </a:r>
            <a:endParaRPr lang="en-US" sz="2400" dirty="0"/>
          </a:p>
        </p:txBody>
      </p:sp>
      <p:sp>
        <p:nvSpPr>
          <p:cNvPr id="1048609" name="Content Placeholder 2"/>
          <p:cNvSpPr>
            <a:spLocks noGrp="1"/>
          </p:cNvSpPr>
          <p:nvPr>
            <p:ph idx="1"/>
          </p:nvPr>
        </p:nvSpPr>
        <p:spPr>
          <a:xfrm>
            <a:off x="609599" y="1363133"/>
            <a:ext cx="10972801" cy="4401563"/>
          </a:xfrm>
        </p:spPr>
        <p:txBody>
          <a:bodyPr>
            <a:noAutofit/>
          </a:bodyPr>
          <a:lstStyle/>
          <a:p>
            <a:pPr algn="just">
              <a:lnSpc>
                <a:spcPct val="150000"/>
              </a:lnSpc>
            </a:pPr>
            <a:r>
              <a:rPr lang="en-IN" sz="1800" dirty="0">
                <a:solidFill>
                  <a:schemeClr val="tx1"/>
                </a:solidFill>
                <a:latin typeface="Times New Roman" panose="02020603050405020304" pitchFamily="18" charset="0"/>
                <a:cs typeface="Times New Roman" panose="02020603050405020304" pitchFamily="18" charset="0"/>
              </a:rPr>
              <a:t>The project "Real-Time Sign Language Recognition using Deep Learning" is designed to create an advanced assistive technology system that leverages the power of Convolutional Neural Networks (CNN) and TensorFlow to interpret sign language gestures in real time. By capturing live video feeds of sign language gestures through a camera, the system employs deep learning algorithms to </a:t>
            </a:r>
            <a:r>
              <a:rPr lang="en-IN" sz="1800" dirty="0" err="1">
                <a:solidFill>
                  <a:schemeClr val="tx1"/>
                </a:solidFill>
                <a:latin typeface="Times New Roman" panose="02020603050405020304" pitchFamily="18" charset="0"/>
                <a:cs typeface="Times New Roman" panose="02020603050405020304" pitchFamily="18" charset="0"/>
              </a:rPr>
              <a:t>analyze</a:t>
            </a:r>
            <a:r>
              <a:rPr lang="en-IN" sz="1800" dirty="0">
                <a:solidFill>
                  <a:schemeClr val="tx1"/>
                </a:solidFill>
                <a:latin typeface="Times New Roman" panose="02020603050405020304" pitchFamily="18" charset="0"/>
                <a:cs typeface="Times New Roman" panose="02020603050405020304" pitchFamily="18" charset="0"/>
              </a:rPr>
              <a:t> and classify each gesture into its corresponding textual or spoken interpretation. This innovative approach aims to bridge the communication gap between sign language users and those unfamiliar with sign language, facilitating seamless interaction in various settings such as education, healthcare, and social interactions. The project encompasses the development of a user-friendly interface, rigorous testing in diverse environments, and deployment on accessible platforms to ensure wide-reaching impact and inclusivity. Through real-time sign language recognition, this project seeks to empower individuals with hearing impairments, fostering greater accessibility and understanding in our increasingly digital world.</a:t>
            </a:r>
            <a:endParaRPr lang="en-US" sz="1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0CB36-F1C0-5D5F-D301-0112EC1D4CEC}"/>
              </a:ext>
            </a:extLst>
          </p:cNvPr>
          <p:cNvSpPr>
            <a:spLocks noGrp="1"/>
          </p:cNvSpPr>
          <p:nvPr>
            <p:ph type="title"/>
          </p:nvPr>
        </p:nvSpPr>
        <p:spPr/>
        <p:txBody>
          <a:bodyPr>
            <a:normAutofit fontScale="90000"/>
          </a:bodyPr>
          <a:lstStyle/>
          <a:p>
            <a:r>
              <a:rPr lang="en-US" sz="3200" b="1" dirty="0">
                <a:latin typeface="Times New Roman" panose="02020603050405020304" pitchFamily="18" charset="0"/>
                <a:cs typeface="Times New Roman" panose="02020603050405020304" pitchFamily="18" charset="0"/>
              </a:rPr>
              <a:t>Output: </a:t>
            </a:r>
            <a:br>
              <a:rPr lang="en-US" sz="3200" b="1"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Accuracy and loss</a:t>
            </a:r>
          </a:p>
        </p:txBody>
      </p:sp>
      <p:pic>
        <p:nvPicPr>
          <p:cNvPr id="4" name="Content Placeholder 3">
            <a:extLst>
              <a:ext uri="{FF2B5EF4-FFF2-40B4-BE49-F238E27FC236}">
                <a16:creationId xmlns:a16="http://schemas.microsoft.com/office/drawing/2014/main" id="{0D6BF8AC-6078-401F-91B8-49EDE3D2EE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676525" y="1918494"/>
            <a:ext cx="6829425" cy="3686175"/>
          </a:xfrm>
          <a:prstGeom prst="rect">
            <a:avLst/>
          </a:prstGeom>
          <a:noFill/>
          <a:ln>
            <a:noFill/>
          </a:ln>
        </p:spPr>
      </p:pic>
    </p:spTree>
    <p:extLst>
      <p:ext uri="{BB962C8B-B14F-4D97-AF65-F5344CB8AC3E}">
        <p14:creationId xmlns:p14="http://schemas.microsoft.com/office/powerpoint/2010/main" val="223056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86EA-0CE9-4A67-AC1F-15C00A9F189B}"/>
              </a:ext>
            </a:extLst>
          </p:cNvPr>
          <p:cNvSpPr>
            <a:spLocks noGrp="1"/>
          </p:cNvSpPr>
          <p:nvPr>
            <p:ph type="title"/>
          </p:nvPr>
        </p:nvSpPr>
        <p:spPr>
          <a:xfrm>
            <a:off x="913795" y="245533"/>
            <a:ext cx="10353762" cy="1334517"/>
          </a:xfrm>
        </p:spPr>
        <p:txBody>
          <a:bodyPr>
            <a:normAutofit/>
          </a:bodyPr>
          <a:lstStyle/>
          <a:p>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HELLO</a:t>
            </a:r>
            <a:endParaRPr lang="en-IN" sz="24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526E676-D4C4-40BA-8020-3E345F8F473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1265" y="1731963"/>
            <a:ext cx="7219944" cy="4059237"/>
          </a:xfrm>
        </p:spPr>
      </p:pic>
    </p:spTree>
    <p:extLst>
      <p:ext uri="{BB962C8B-B14F-4D97-AF65-F5344CB8AC3E}">
        <p14:creationId xmlns:p14="http://schemas.microsoft.com/office/powerpoint/2010/main" val="352764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799C-2C38-47AC-A8DF-3B91AD98C63E}"/>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NO</a:t>
            </a:r>
            <a:endParaRPr lang="en-IN" sz="24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A6F0A63-3BF4-4D66-919C-6F9A31D09E7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1265" y="1731963"/>
            <a:ext cx="7219944" cy="4059237"/>
          </a:xfrm>
        </p:spPr>
      </p:pic>
    </p:spTree>
    <p:extLst>
      <p:ext uri="{BB962C8B-B14F-4D97-AF65-F5344CB8AC3E}">
        <p14:creationId xmlns:p14="http://schemas.microsoft.com/office/powerpoint/2010/main" val="208434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799C-2C38-47AC-A8DF-3B91AD98C63E}"/>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OKAY</a:t>
            </a:r>
            <a:endParaRPr lang="en-IN" sz="2400" b="1"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BAB80620-2FAB-469B-8745-7BFE80F52FC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1265" y="1731963"/>
            <a:ext cx="7219944" cy="4059237"/>
          </a:xfrm>
        </p:spPr>
      </p:pic>
    </p:spTree>
    <p:extLst>
      <p:ext uri="{BB962C8B-B14F-4D97-AF65-F5344CB8AC3E}">
        <p14:creationId xmlns:p14="http://schemas.microsoft.com/office/powerpoint/2010/main" val="111195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799C-2C38-47AC-A8DF-3B91AD98C63E}"/>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I LOVE YOU</a:t>
            </a:r>
            <a:endParaRPr lang="en-IN" sz="24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27204B88-94AB-4F58-9708-E4B7F1A8ED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1265" y="1731963"/>
            <a:ext cx="7219944" cy="4059237"/>
          </a:xfrm>
        </p:spPr>
      </p:pic>
    </p:spTree>
    <p:extLst>
      <p:ext uri="{BB962C8B-B14F-4D97-AF65-F5344CB8AC3E}">
        <p14:creationId xmlns:p14="http://schemas.microsoft.com/office/powerpoint/2010/main" val="369391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799C-2C38-47AC-A8DF-3B91AD98C63E}"/>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YES</a:t>
            </a:r>
            <a:endParaRPr lang="en-IN" sz="2400"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E2AF65C5-651B-4F6F-B916-0D288CE7A6F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1265" y="1731963"/>
            <a:ext cx="7219944" cy="4059237"/>
          </a:xfrm>
        </p:spPr>
      </p:pic>
    </p:spTree>
    <p:extLst>
      <p:ext uri="{BB962C8B-B14F-4D97-AF65-F5344CB8AC3E}">
        <p14:creationId xmlns:p14="http://schemas.microsoft.com/office/powerpoint/2010/main" val="113290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6" name="Title 1"/>
          <p:cNvSpPr>
            <a:spLocks noGrp="1"/>
          </p:cNvSpPr>
          <p:nvPr>
            <p:ph type="title"/>
          </p:nvPr>
        </p:nvSpPr>
        <p:spPr>
          <a:xfrm>
            <a:off x="609600" y="320039"/>
            <a:ext cx="9652000" cy="1474893"/>
          </a:xfrm>
        </p:spPr>
        <p:txBody>
          <a:bodyPr>
            <a:normAutofit/>
          </a:bodyPr>
          <a:lstStyle/>
          <a:p>
            <a:r>
              <a:rPr lang="en-US" sz="2400" b="1" dirty="0">
                <a:latin typeface="Times New Roman" pitchFamily="18" charset="0"/>
                <a:cs typeface="Times New Roman" pitchFamily="18" charset="0"/>
              </a:rPr>
              <a:t>CONCLUSION</a:t>
            </a:r>
            <a:endParaRPr lang="en-US" sz="2400" dirty="0"/>
          </a:p>
        </p:txBody>
      </p:sp>
      <p:sp>
        <p:nvSpPr>
          <p:cNvPr id="1048665" name="Content Placeholder 2"/>
          <p:cNvSpPr>
            <a:spLocks noGrp="1"/>
          </p:cNvSpPr>
          <p:nvPr>
            <p:ph idx="1"/>
          </p:nvPr>
        </p:nvSpPr>
        <p:spPr>
          <a:xfrm>
            <a:off x="477077" y="1351721"/>
            <a:ext cx="11211339" cy="4982817"/>
          </a:xfrm>
        </p:spPr>
        <p:txBody>
          <a:bodyPr>
            <a:noAutofit/>
          </a:bodyPr>
          <a:lstStyle/>
          <a:p>
            <a:pPr>
              <a:lnSpc>
                <a:spcPct val="150000"/>
              </a:lnSpc>
            </a:pPr>
            <a:r>
              <a:rPr lang="en-IN" sz="1800" dirty="0">
                <a:latin typeface="Times New Roman" panose="02020603050405020304" pitchFamily="18" charset="0"/>
                <a:cs typeface="Times New Roman" panose="02020603050405020304" pitchFamily="18" charset="0"/>
              </a:rPr>
              <a:t>In conclusion, the project "Real-Time Sign Language Recognition using CNN" presents a promising solution to bridge the communication gap between sign language users and non-users.</a:t>
            </a:r>
          </a:p>
          <a:p>
            <a:pPr>
              <a:lnSpc>
                <a:spcPct val="150000"/>
              </a:lnSpc>
            </a:pPr>
            <a:r>
              <a:rPr lang="en-IN" sz="1800" dirty="0">
                <a:latin typeface="Times New Roman" panose="02020603050405020304" pitchFamily="18" charset="0"/>
                <a:cs typeface="Times New Roman" panose="02020603050405020304" pitchFamily="18" charset="0"/>
              </a:rPr>
              <a:t> By leveraging the power of Convolutional Neural Networks (CNN) and TensorFlow, the system captures and interprets sign language gestures in real time, translating them into text or speech.</a:t>
            </a:r>
          </a:p>
          <a:p>
            <a:pPr>
              <a:lnSpc>
                <a:spcPct val="150000"/>
              </a:lnSpc>
            </a:pPr>
            <a:r>
              <a:rPr lang="en-IN" sz="1800" dirty="0">
                <a:latin typeface="Times New Roman" panose="02020603050405020304" pitchFamily="18" charset="0"/>
                <a:cs typeface="Times New Roman" panose="02020603050405020304" pitchFamily="18" charset="0"/>
              </a:rPr>
              <a:t> The Data Collection, Data  Preprocessing, Training, Data Conversion, and Testing modules work in synergy to ensure the accuracy and efficiency of the recognition system.</a:t>
            </a:r>
          </a:p>
          <a:p>
            <a:pPr>
              <a:lnSpc>
                <a:spcPct val="150000"/>
              </a:lnSpc>
            </a:pPr>
            <a:r>
              <a:rPr lang="en-IN" sz="1800" dirty="0">
                <a:latin typeface="Times New Roman" panose="02020603050405020304" pitchFamily="18" charset="0"/>
                <a:cs typeface="Times New Roman" panose="02020603050405020304" pitchFamily="18" charset="0"/>
              </a:rPr>
              <a:t> The comprehensive evaluation through the Testing Data Module confirms the model's generalization ability and provides insights for further improvement. </a:t>
            </a:r>
          </a:p>
          <a:p>
            <a:pPr>
              <a:lnSpc>
                <a:spcPct val="150000"/>
              </a:lnSpc>
            </a:pPr>
            <a:r>
              <a:rPr lang="en-IN" sz="1800" dirty="0">
                <a:latin typeface="Times New Roman" panose="02020603050405020304" pitchFamily="18" charset="0"/>
                <a:cs typeface="Times New Roman" panose="02020603050405020304" pitchFamily="18" charset="0"/>
              </a:rPr>
              <a:t>Overall, this project holds significant potential for enhancing inclusivity and accessibility for individuals with hearing impairments, fostering better communication and understanding in various settings.</a:t>
            </a: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5CAE-2969-23E2-09E9-11ADF587ECC5}"/>
              </a:ext>
            </a:extLst>
          </p:cNvPr>
          <p:cNvSpPr>
            <a:spLocks noGrp="1"/>
          </p:cNvSpPr>
          <p:nvPr>
            <p:ph type="title"/>
          </p:nvPr>
        </p:nvSpPr>
        <p:spPr>
          <a:xfrm>
            <a:off x="262467" y="-812799"/>
            <a:ext cx="11091333" cy="2503488"/>
          </a:xfrm>
        </p:spPr>
        <p:txBody>
          <a:bodyPr>
            <a:normAutofit/>
          </a:bodyPr>
          <a:lstStyle/>
          <a:p>
            <a:r>
              <a:rPr lang="en-IN" sz="2400" b="1" dirty="0">
                <a:latin typeface="Times New Roman" panose="02020603050405020304" pitchFamily="18" charset="0"/>
                <a:cs typeface="Times New Roman" panose="02020603050405020304" pitchFamily="18" charset="0"/>
              </a:rPr>
              <a:t>Reference paper </a:t>
            </a:r>
          </a:p>
        </p:txBody>
      </p:sp>
      <p:sp>
        <p:nvSpPr>
          <p:cNvPr id="3" name="Content Placeholder 2">
            <a:extLst>
              <a:ext uri="{FF2B5EF4-FFF2-40B4-BE49-F238E27FC236}">
                <a16:creationId xmlns:a16="http://schemas.microsoft.com/office/drawing/2014/main" id="{87542B6E-B37B-8EFF-A0E8-5CD31442B68D}"/>
              </a:ext>
            </a:extLst>
          </p:cNvPr>
          <p:cNvSpPr>
            <a:spLocks noGrp="1"/>
          </p:cNvSpPr>
          <p:nvPr>
            <p:ph idx="1"/>
          </p:nvPr>
        </p:nvSpPr>
        <p:spPr>
          <a:xfrm>
            <a:off x="262467" y="711200"/>
            <a:ext cx="11650133" cy="5465764"/>
          </a:xfrm>
        </p:spPr>
        <p:txBody>
          <a:bodyPr>
            <a:noAutofit/>
          </a:bodyPr>
          <a:lstStyle/>
          <a:p>
            <a:pPr marL="0" indent="0" algn="just">
              <a:lnSpc>
                <a:spcPct val="150000"/>
              </a:lnSpc>
              <a:buNone/>
            </a:pPr>
            <a:endParaRPr lang="en-IN" sz="2000" b="1"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r>
              <a:rPr lang="en-IN" sz="2000" b="0" i="0" dirty="0">
                <a:solidFill>
                  <a:schemeClr val="tx1"/>
                </a:solidFill>
                <a:effectLst/>
                <a:latin typeface="Times New Roman" panose="02020603050405020304" pitchFamily="18" charset="0"/>
                <a:cs typeface="Times New Roman" panose="02020603050405020304" pitchFamily="18" charset="0"/>
              </a:rPr>
              <a:t>[1]A. Singh, A. Wadhawan, M. </a:t>
            </a:r>
            <a:r>
              <a:rPr lang="en-IN" sz="2000" b="0" i="0" dirty="0" err="1">
                <a:solidFill>
                  <a:schemeClr val="tx1"/>
                </a:solidFill>
                <a:effectLst/>
                <a:latin typeface="Times New Roman" panose="02020603050405020304" pitchFamily="18" charset="0"/>
                <a:cs typeface="Times New Roman" panose="02020603050405020304" pitchFamily="18" charset="0"/>
              </a:rPr>
              <a:t>Rakhra</a:t>
            </a:r>
            <a:r>
              <a:rPr lang="en-IN" sz="2000" b="0" i="0" dirty="0">
                <a:solidFill>
                  <a:schemeClr val="tx1"/>
                </a:solidFill>
                <a:effectLst/>
                <a:latin typeface="Times New Roman" panose="02020603050405020304" pitchFamily="18" charset="0"/>
                <a:cs typeface="Times New Roman" panose="02020603050405020304" pitchFamily="18" charset="0"/>
              </a:rPr>
              <a:t>, U. Mittal, A. A. </a:t>
            </a:r>
            <a:r>
              <a:rPr lang="en-IN" sz="2000" b="0" i="0" dirty="0" err="1">
                <a:solidFill>
                  <a:schemeClr val="tx1"/>
                </a:solidFill>
                <a:effectLst/>
                <a:latin typeface="Times New Roman" panose="02020603050405020304" pitchFamily="18" charset="0"/>
                <a:cs typeface="Times New Roman" panose="02020603050405020304" pitchFamily="18" charset="0"/>
              </a:rPr>
              <a:t>Ahdal</a:t>
            </a:r>
            <a:r>
              <a:rPr lang="en-IN" sz="2000" b="0" i="0" dirty="0">
                <a:solidFill>
                  <a:schemeClr val="tx1"/>
                </a:solidFill>
                <a:effectLst/>
                <a:latin typeface="Times New Roman" panose="02020603050405020304" pitchFamily="18" charset="0"/>
                <a:cs typeface="Times New Roman" panose="02020603050405020304" pitchFamily="18" charset="0"/>
              </a:rPr>
              <a:t> and S. K. Jha, "</a:t>
            </a:r>
            <a:r>
              <a:rPr lang="en-IN" sz="2000" b="0" i="0"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Indian Sign Language Recognition System for Dynamic Signs</a:t>
            </a:r>
            <a:r>
              <a:rPr lang="en-IN" sz="2000" b="0" i="0" dirty="0">
                <a:solidFill>
                  <a:schemeClr val="tx1"/>
                </a:solidFill>
                <a:effectLst/>
                <a:latin typeface="Times New Roman" panose="02020603050405020304" pitchFamily="18" charset="0"/>
                <a:cs typeface="Times New Roman" panose="02020603050405020304" pitchFamily="18" charset="0"/>
              </a:rPr>
              <a:t>," </a:t>
            </a:r>
            <a:r>
              <a:rPr lang="en-IN" sz="2000" b="0" i="1" dirty="0">
                <a:solidFill>
                  <a:schemeClr val="tx1"/>
                </a:solidFill>
                <a:effectLst/>
                <a:latin typeface="Times New Roman" panose="02020603050405020304" pitchFamily="18" charset="0"/>
                <a:cs typeface="Times New Roman" panose="02020603050405020304" pitchFamily="18" charset="0"/>
              </a:rPr>
              <a:t>2022 10th International Conference on Reliability, Infocom Technologies and Optimization (Trends and Future Directions) (ICRITO)</a:t>
            </a:r>
            <a:r>
              <a:rPr lang="en-IN" sz="2000" b="0" i="0" dirty="0">
                <a:solidFill>
                  <a:schemeClr val="tx1"/>
                </a:solidFill>
                <a:effectLst/>
                <a:latin typeface="Times New Roman" panose="02020603050405020304" pitchFamily="18" charset="0"/>
                <a:cs typeface="Times New Roman" panose="02020603050405020304" pitchFamily="18" charset="0"/>
              </a:rPr>
              <a:t>, Noida, India, 2022, pp.</a:t>
            </a:r>
          </a:p>
          <a:p>
            <a:pPr marL="0" indent="0" algn="just">
              <a:lnSpc>
                <a:spcPct val="150000"/>
              </a:lnSpc>
              <a:buNone/>
            </a:pPr>
            <a:r>
              <a:rPr lang="en-IN" sz="2000" dirty="0">
                <a:solidFill>
                  <a:schemeClr val="tx1"/>
                </a:solidFill>
                <a:latin typeface="Times New Roman" panose="02020603050405020304" pitchFamily="18" charset="0"/>
                <a:cs typeface="Times New Roman" panose="02020603050405020304" pitchFamily="18" charset="0"/>
              </a:rPr>
              <a:t>[2]M.  </a:t>
            </a:r>
            <a:r>
              <a:rPr lang="en-IN" sz="2000" dirty="0" err="1">
                <a:solidFill>
                  <a:schemeClr val="tx1"/>
                </a:solidFill>
                <a:latin typeface="Times New Roman" panose="02020603050405020304" pitchFamily="18" charset="0"/>
                <a:cs typeface="Times New Roman" panose="02020603050405020304" pitchFamily="18" charset="0"/>
              </a:rPr>
              <a:t>Mohandes</a:t>
            </a:r>
            <a:r>
              <a:rPr lang="en-IN" sz="2000" dirty="0">
                <a:solidFill>
                  <a:schemeClr val="tx1"/>
                </a:solidFill>
                <a:latin typeface="Times New Roman" panose="02020603050405020304" pitchFamily="18" charset="0"/>
                <a:cs typeface="Times New Roman" panose="02020603050405020304" pitchFamily="18" charset="0"/>
              </a:rPr>
              <a:t>, M. </a:t>
            </a:r>
            <a:r>
              <a:rPr lang="en-IN" sz="2000" dirty="0" err="1">
                <a:solidFill>
                  <a:schemeClr val="tx1"/>
                </a:solidFill>
                <a:latin typeface="Times New Roman" panose="02020603050405020304" pitchFamily="18" charset="0"/>
                <a:cs typeface="Times New Roman" panose="02020603050405020304" pitchFamily="18" charset="0"/>
              </a:rPr>
              <a:t>Deriche</a:t>
            </a:r>
            <a:r>
              <a:rPr lang="en-IN" sz="2000" dirty="0">
                <a:solidFill>
                  <a:schemeClr val="tx1"/>
                </a:solidFill>
                <a:latin typeface="Times New Roman" panose="02020603050405020304" pitchFamily="18" charset="0"/>
                <a:cs typeface="Times New Roman" panose="02020603050405020304" pitchFamily="18" charset="0"/>
              </a:rPr>
              <a:t> and J. Liu. (2021) "</a:t>
            </a:r>
            <a:r>
              <a:rPr lang="en-IN" sz="2000"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Image-based and sensor-based approaches to Arabic sign language recognition</a:t>
            </a:r>
            <a:r>
              <a:rPr lang="en-IN" sz="2000" dirty="0">
                <a:solidFill>
                  <a:schemeClr val="tx1"/>
                </a:solidFill>
                <a:latin typeface="Times New Roman" panose="02020603050405020304" pitchFamily="18" charset="0"/>
                <a:cs typeface="Times New Roman" panose="02020603050405020304" pitchFamily="18" charset="0"/>
              </a:rPr>
              <a:t>," IEEE transactions on human-machine systems, vol. 44, p. 551–557.</a:t>
            </a:r>
          </a:p>
          <a:p>
            <a:pPr marL="0" indent="0" algn="just">
              <a:lnSpc>
                <a:spcPct val="150000"/>
              </a:lnSpc>
              <a:buNone/>
            </a:pPr>
            <a:r>
              <a:rPr lang="en-IN" sz="2000" dirty="0">
                <a:solidFill>
                  <a:schemeClr val="tx1"/>
                </a:solidFill>
                <a:latin typeface="Times New Roman" panose="02020603050405020304" pitchFamily="18" charset="0"/>
                <a:cs typeface="Times New Roman" panose="02020603050405020304" pitchFamily="18" charset="0"/>
              </a:rPr>
              <a:t>[3]G. M. Rao, C. Sowmya, D. Mamatha, P. A. </a:t>
            </a:r>
            <a:r>
              <a:rPr lang="en-IN" sz="2000" dirty="0" err="1">
                <a:solidFill>
                  <a:schemeClr val="tx1"/>
                </a:solidFill>
                <a:latin typeface="Times New Roman" panose="02020603050405020304" pitchFamily="18" charset="0"/>
                <a:cs typeface="Times New Roman" panose="02020603050405020304" pitchFamily="18" charset="0"/>
              </a:rPr>
              <a:t>Sujasri</a:t>
            </a:r>
            <a:r>
              <a:rPr lang="en-IN" sz="2000" dirty="0">
                <a:solidFill>
                  <a:schemeClr val="tx1"/>
                </a:solidFill>
                <a:latin typeface="Times New Roman" panose="02020603050405020304" pitchFamily="18" charset="0"/>
                <a:cs typeface="Times New Roman" panose="02020603050405020304" pitchFamily="18" charset="0"/>
              </a:rPr>
              <a:t>, S. </a:t>
            </a:r>
            <a:r>
              <a:rPr lang="en-IN" sz="2000" dirty="0" err="1">
                <a:solidFill>
                  <a:schemeClr val="tx1"/>
                </a:solidFill>
                <a:latin typeface="Times New Roman" panose="02020603050405020304" pitchFamily="18" charset="0"/>
                <a:cs typeface="Times New Roman" panose="02020603050405020304" pitchFamily="18" charset="0"/>
              </a:rPr>
              <a:t>Anitha</a:t>
            </a:r>
            <a:r>
              <a:rPr lang="en-IN" sz="2000" dirty="0">
                <a:solidFill>
                  <a:schemeClr val="tx1"/>
                </a:solidFill>
                <a:latin typeface="Times New Roman" panose="02020603050405020304" pitchFamily="18" charset="0"/>
                <a:cs typeface="Times New Roman" panose="02020603050405020304" pitchFamily="18" charset="0"/>
              </a:rPr>
              <a:t> and R. </a:t>
            </a:r>
            <a:r>
              <a:rPr lang="en-IN" sz="2000" dirty="0" err="1">
                <a:solidFill>
                  <a:schemeClr val="tx1"/>
                </a:solidFill>
                <a:latin typeface="Times New Roman" panose="02020603050405020304" pitchFamily="18" charset="0"/>
                <a:cs typeface="Times New Roman" panose="02020603050405020304" pitchFamily="18" charset="0"/>
              </a:rPr>
              <a:t>Alivela</a:t>
            </a:r>
            <a:r>
              <a:rPr lang="en-IN" sz="2000" dirty="0">
                <a:solidFill>
                  <a:schemeClr val="tx1"/>
                </a:solidFill>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Sign Language Recognition using LSTM and Media Pipe,</a:t>
            </a:r>
            <a:r>
              <a:rPr lang="en-IN" sz="2000" dirty="0">
                <a:solidFill>
                  <a:schemeClr val="tx1"/>
                </a:solidFill>
                <a:latin typeface="Times New Roman" panose="02020603050405020304" pitchFamily="18" charset="0"/>
                <a:cs typeface="Times New Roman" panose="02020603050405020304" pitchFamily="18" charset="0"/>
              </a:rPr>
              <a:t>" 2023 7th International Conference on Intelligent Computing and Control Systems (ICICCS),Published on IEEEE transaction , Madurai, India, 2023, pp. 1086-1091</a:t>
            </a:r>
          </a:p>
          <a:p>
            <a:pPr marL="0" indent="0" algn="just">
              <a:lnSpc>
                <a:spcPct val="150000"/>
              </a:lnSpc>
              <a:buNone/>
            </a:pPr>
            <a:endParaRPr lang="en-IN" sz="200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116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Title 1"/>
          <p:cNvSpPr>
            <a:spLocks noGrp="1"/>
          </p:cNvSpPr>
          <p:nvPr>
            <p:ph type="ctrTitle"/>
          </p:nvPr>
        </p:nvSpPr>
        <p:spPr>
          <a:xfrm>
            <a:off x="1917503" y="533400"/>
            <a:ext cx="7067471" cy="3006464"/>
          </a:xfrm>
        </p:spPr>
        <p:txBody>
          <a:bodyPr/>
          <a:lstStyle/>
          <a:p>
            <a:r>
              <a:rPr lang="en-IN" sz="6000" b="1" dirty="0"/>
              <a:t>THANK YOU</a:t>
            </a:r>
            <a:endParaRPr lang="en-US" sz="6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8606" name="Title 1"/>
          <p:cNvSpPr>
            <a:spLocks noGrp="1"/>
          </p:cNvSpPr>
          <p:nvPr>
            <p:ph type="title"/>
          </p:nvPr>
        </p:nvSpPr>
        <p:spPr>
          <a:xfrm>
            <a:off x="609600" y="320040"/>
            <a:ext cx="6493565" cy="1143000"/>
          </a:xfrm>
        </p:spPr>
        <p:txBody>
          <a:bodyPr>
            <a:normAutofit/>
          </a:bodyPr>
          <a:lstStyle/>
          <a:p>
            <a:pPr>
              <a:lnSpc>
                <a:spcPct val="150000"/>
              </a:lnSpc>
            </a:pPr>
            <a:r>
              <a:rPr lang="en-IN" sz="2400" b="1" dirty="0">
                <a:solidFill>
                  <a:schemeClr val="tx1"/>
                </a:solidFill>
                <a:latin typeface="Times New Roman" panose="02020603050405020304" pitchFamily="18" charset="0"/>
                <a:cs typeface="Times New Roman" panose="02020603050405020304" pitchFamily="18" charset="0"/>
              </a:rPr>
              <a:t>OBJECTIVE  OF THE PROJECT</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048605" name="Content Placeholder 2"/>
          <p:cNvSpPr>
            <a:spLocks noGrp="1"/>
          </p:cNvSpPr>
          <p:nvPr>
            <p:ph idx="1"/>
          </p:nvPr>
        </p:nvSpPr>
        <p:spPr>
          <a:xfrm>
            <a:off x="609600" y="1769533"/>
            <a:ext cx="10744200" cy="4407430"/>
          </a:xfrm>
        </p:spPr>
        <p:txBody>
          <a:bodyPr>
            <a:noAutofit/>
          </a:bodyPr>
          <a:lstStyle/>
          <a:p>
            <a:pPr marL="452628" indent="-342900"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The primary objective of the "Real-Time Sign Language Recognition using CNN" project is to develop an efficient and accurate system that can recognize and interpret sign language gestures in real time using Convolutional Neural Networks (CNNs).</a:t>
            </a:r>
          </a:p>
          <a:p>
            <a:pPr marL="452628" indent="-342900"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 The system aims to provide a seamless communication bridge between individuals who use sign language and those who do not, enhancing inclusivity and accessibility. </a:t>
            </a:r>
          </a:p>
          <a:p>
            <a:pPr marL="452628" indent="-342900"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By leveraging deep learning techniques, the project seeks to accurately classify hand gestures captured through a camera feed and translate them into spoken language, thereby facilitating effective communication for the deaf and hard of hearing community.</a:t>
            </a:r>
            <a:endParaRPr lang="en-US" sz="20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a:xfrm>
            <a:off x="609600" y="448733"/>
            <a:ext cx="6493565" cy="1168400"/>
          </a:xfrm>
        </p:spPr>
        <p:txBody>
          <a:bodyPr>
            <a:normAutofit/>
          </a:bodyPr>
          <a:lstStyle/>
          <a:p>
            <a:r>
              <a:rPr lang="en-IN" sz="2400" b="1" dirty="0">
                <a:latin typeface="Times New Roman" panose="02020603050405020304" pitchFamily="18" charset="0"/>
                <a:cs typeface="Times New Roman" panose="02020603050405020304" pitchFamily="18" charset="0"/>
              </a:rPr>
              <a:t>SCOPE OF THE PROJECT</a:t>
            </a:r>
            <a:endParaRPr lang="en-US" sz="2400" b="1" dirty="0">
              <a:latin typeface="Times New Roman" panose="02020603050405020304" pitchFamily="18" charset="0"/>
              <a:cs typeface="Times New Roman" panose="02020603050405020304" pitchFamily="18" charset="0"/>
            </a:endParaRPr>
          </a:p>
        </p:txBody>
      </p:sp>
      <p:sp>
        <p:nvSpPr>
          <p:cNvPr id="1048607" name="Content Placeholder 2"/>
          <p:cNvSpPr>
            <a:spLocks noGrp="1"/>
          </p:cNvSpPr>
          <p:nvPr>
            <p:ph idx="1"/>
          </p:nvPr>
        </p:nvSpPr>
        <p:spPr>
          <a:xfrm>
            <a:off x="533400" y="1295401"/>
            <a:ext cx="10515600" cy="4915430"/>
          </a:xfrm>
        </p:spPr>
        <p:txBody>
          <a:bodyPr>
            <a:noAutofit/>
          </a:bodyPr>
          <a:lstStyle/>
          <a:p>
            <a:pPr marL="395478" indent="-285750" algn="just">
              <a:lnSpc>
                <a:spcPct val="150000"/>
              </a:lnSpc>
            </a:pPr>
            <a:r>
              <a:rPr lang="en-US" sz="1800" b="1" dirty="0">
                <a:latin typeface="Times New Roman" panose="02020603050405020304" pitchFamily="18" charset="0"/>
                <a:cs typeface="Times New Roman" panose="02020603050405020304" pitchFamily="18" charset="0"/>
              </a:rPr>
              <a:t>High Accuracy and Robustness: </a:t>
            </a:r>
          </a:p>
          <a:p>
            <a:pPr marL="395478" indent="-285750" algn="just">
              <a:lnSpc>
                <a:spcPct val="150000"/>
              </a:lnSpc>
            </a:pPr>
            <a:r>
              <a:rPr lang="en-US" sz="1800" dirty="0">
                <a:latin typeface="Times New Roman" panose="02020603050405020304" pitchFamily="18" charset="0"/>
                <a:cs typeface="Times New Roman" panose="02020603050405020304" pitchFamily="18" charset="0"/>
              </a:rPr>
              <a:t>Achieve high accuracy in recognizing hand gestures across different environments, lighting conditions, and subjects. The system should be robust to variations in gesture appearance and background noise.</a:t>
            </a:r>
          </a:p>
          <a:p>
            <a:pPr marL="395478" indent="-285750" algn="just">
              <a:lnSpc>
                <a:spcPct val="150000"/>
              </a:lnSpc>
            </a:pPr>
            <a:r>
              <a:rPr lang="en-US" sz="1800" b="1" dirty="0">
                <a:latin typeface="Times New Roman" panose="02020603050405020304" pitchFamily="18" charset="0"/>
                <a:cs typeface="Times New Roman" panose="02020603050405020304" pitchFamily="18" charset="0"/>
              </a:rPr>
              <a:t>Real-Time Performance</a:t>
            </a:r>
            <a:r>
              <a:rPr lang="en-US" sz="1800" dirty="0">
                <a:latin typeface="Times New Roman" panose="02020603050405020304" pitchFamily="18" charset="0"/>
                <a:cs typeface="Times New Roman" panose="02020603050405020304" pitchFamily="18" charset="0"/>
              </a:rPr>
              <a:t>:</a:t>
            </a:r>
          </a:p>
          <a:p>
            <a:pPr marL="395478" indent="-285750" algn="just">
              <a:lnSpc>
                <a:spcPct val="150000"/>
              </a:lnSpc>
            </a:pPr>
            <a:r>
              <a:rPr lang="en-US" sz="1800" dirty="0">
                <a:latin typeface="Times New Roman" panose="02020603050405020304" pitchFamily="18" charset="0"/>
                <a:cs typeface="Times New Roman" panose="02020603050405020304" pitchFamily="18" charset="0"/>
              </a:rPr>
              <a:t> Ensure the system can process video streams in real-time with minimal latency, providing immediate feedback on recognized gestures. This requires optimizing model inference and image processing pipelines.</a:t>
            </a:r>
          </a:p>
          <a:p>
            <a:pPr marL="395478" indent="-285750" algn="just">
              <a:lnSpc>
                <a:spcPct val="150000"/>
              </a:lnSpc>
            </a:pPr>
            <a:r>
              <a:rPr lang="en-US" sz="1800" b="1" dirty="0">
                <a:latin typeface="Times New Roman" panose="02020603050405020304" pitchFamily="18" charset="0"/>
                <a:cs typeface="Times New Roman" panose="02020603050405020304" pitchFamily="18" charset="0"/>
              </a:rPr>
              <a:t>User Experience</a:t>
            </a:r>
            <a:r>
              <a:rPr lang="en-US" sz="1800" dirty="0">
                <a:latin typeface="Times New Roman" panose="02020603050405020304" pitchFamily="18" charset="0"/>
                <a:cs typeface="Times New Roman" panose="02020603050405020304" pitchFamily="18" charset="0"/>
              </a:rPr>
              <a:t>: </a:t>
            </a:r>
          </a:p>
          <a:p>
            <a:pPr marL="395478" indent="-285750" algn="just">
              <a:lnSpc>
                <a:spcPct val="150000"/>
              </a:lnSpc>
            </a:pPr>
            <a:r>
              <a:rPr lang="en-US" sz="1800" dirty="0">
                <a:latin typeface="Times New Roman" panose="02020603050405020304" pitchFamily="18" charset="0"/>
                <a:cs typeface="Times New Roman" panose="02020603050405020304" pitchFamily="18" charset="0"/>
              </a:rPr>
              <a:t>Create an intuitive and responsive user interface that leverages hand gesture recognition to enable natural and efficient user interactions. The interface should be accessible and easy to use, enhancing the overall user experience.</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609600" y="592666"/>
            <a:ext cx="9652000" cy="982133"/>
          </a:xfrm>
        </p:spPr>
        <p:txBody>
          <a:bodyPr>
            <a:normAutofit/>
          </a:bodyPr>
          <a:lstStyle/>
          <a:p>
            <a:r>
              <a:rPr lang="en-US" sz="2400" b="1" dirty="0">
                <a:solidFill>
                  <a:schemeClr val="tx1"/>
                </a:solidFill>
                <a:latin typeface="Times New Roman" pitchFamily="18" charset="0"/>
                <a:cs typeface="Times New Roman" pitchFamily="18" charset="0"/>
              </a:rPr>
              <a:t>DOMAIN OF THE PROJECT</a:t>
            </a:r>
            <a:endParaRPr lang="en-US" sz="2400" b="1" dirty="0">
              <a:solidFill>
                <a:schemeClr val="tx1"/>
              </a:solidFill>
            </a:endParaRPr>
          </a:p>
        </p:txBody>
      </p:sp>
      <p:sp>
        <p:nvSpPr>
          <p:cNvPr id="1048609" name="Content Placeholder 2"/>
          <p:cNvSpPr>
            <a:spLocks noGrp="1"/>
          </p:cNvSpPr>
          <p:nvPr>
            <p:ph idx="1"/>
          </p:nvPr>
        </p:nvSpPr>
        <p:spPr>
          <a:xfrm>
            <a:off x="609598" y="1456266"/>
            <a:ext cx="11290854" cy="5401733"/>
          </a:xfrm>
        </p:spPr>
        <p:txBody>
          <a:bodyPr>
            <a:normAutofit/>
          </a:bodyPr>
          <a:lstStyle/>
          <a:p>
            <a:pPr algn="just">
              <a:lnSpc>
                <a:spcPct val="150000"/>
              </a:lnSpc>
            </a:pPr>
            <a:r>
              <a:rPr lang="en-IN" sz="1600" dirty="0">
                <a:solidFill>
                  <a:schemeClr val="tx1"/>
                </a:solidFill>
                <a:latin typeface="Times New Roman" panose="02020603050405020304" pitchFamily="18" charset="0"/>
                <a:cs typeface="Times New Roman" panose="02020603050405020304" pitchFamily="18" charset="0"/>
              </a:rPr>
              <a:t>Deep learning is a subset of machine learning that revolves around artificial neural networks, which are computational models inspired by the human brain's structure. These networks, with their deep architectures featuring multiple layers of interconnected neurons, excel at learning hierarchical representations of data. Deep learning algorithms learn from data through training, adjusting their parameters iteratively to minimize prediction errors. One of the key advantages is representation learning, where models automatically learn meaningful features directly from raw data, eliminating the need for manual feature engineering. This approach has revolutionized various fields by enabling machines to learn complex tasks directly from data, achieving state-of-the-art performance in areas like image recognition, natural language processing, and more.</a:t>
            </a: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2" name="Picture 6">
            <a:extLst>
              <a:ext uri="{FF2B5EF4-FFF2-40B4-BE49-F238E27FC236}">
                <a16:creationId xmlns:a16="http://schemas.microsoft.com/office/drawing/2014/main" id="{DD4735AD-6187-EC1E-96DC-585921338078}"/>
              </a:ext>
            </a:extLst>
          </p:cNvPr>
          <p:cNvPicPr>
            <a:picLocks noChangeAspect="1" noChangeArrowheads="1"/>
          </p:cNvPicPr>
          <p:nvPr/>
        </p:nvPicPr>
        <p:blipFill>
          <a:blip r:embed="rId2"/>
          <a:stretch>
            <a:fillRect/>
          </a:stretch>
        </p:blipFill>
        <p:spPr bwMode="auto">
          <a:xfrm>
            <a:off x="3815404" y="4157132"/>
            <a:ext cx="4088720" cy="2437692"/>
          </a:xfrm>
          <a:prstGeom prst="rect">
            <a:avLst/>
          </a:prstGeom>
          <a:noFill/>
          <a:effectLst/>
        </p:spPr>
      </p:pic>
    </p:spTree>
    <p:extLst>
      <p:ext uri="{BB962C8B-B14F-4D97-AF65-F5344CB8AC3E}">
        <p14:creationId xmlns:p14="http://schemas.microsoft.com/office/powerpoint/2010/main" val="329491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6DA67D-DC37-83BF-EB33-9C869FD792B0}"/>
              </a:ext>
            </a:extLst>
          </p:cNvPr>
          <p:cNvSpPr>
            <a:spLocks noGrp="1"/>
          </p:cNvSpPr>
          <p:nvPr>
            <p:ph type="title"/>
          </p:nvPr>
        </p:nvSpPr>
        <p:spPr>
          <a:xfrm>
            <a:off x="753534" y="169334"/>
            <a:ext cx="10600266" cy="455508"/>
          </a:xfrm>
        </p:spPr>
        <p:txBody>
          <a:bodyPr>
            <a:normAutofit fontScale="90000"/>
          </a:bodyPr>
          <a:lstStyle/>
          <a:p>
            <a:r>
              <a:rPr lang="en-US" sz="2400" b="1" dirty="0">
                <a:latin typeface="Times New Roman" panose="02020603050405020304" pitchFamily="18" charset="0"/>
                <a:cs typeface="Times New Roman" panose="02020603050405020304" pitchFamily="18" charset="0"/>
              </a:rPr>
              <a:t>Literature Review </a:t>
            </a:r>
            <a:endParaRPr lang="en-IN" sz="2400" dirty="0"/>
          </a:p>
        </p:txBody>
      </p:sp>
      <p:graphicFrame>
        <p:nvGraphicFramePr>
          <p:cNvPr id="3" name="Table 2">
            <a:extLst>
              <a:ext uri="{FF2B5EF4-FFF2-40B4-BE49-F238E27FC236}">
                <a16:creationId xmlns:a16="http://schemas.microsoft.com/office/drawing/2014/main" id="{E536E64A-6ACB-40FF-9514-19EB83EB42C9}"/>
              </a:ext>
            </a:extLst>
          </p:cNvPr>
          <p:cNvGraphicFramePr>
            <a:graphicFrameLocks noGrp="1"/>
          </p:cNvGraphicFramePr>
          <p:nvPr>
            <p:extLst>
              <p:ext uri="{D42A27DB-BD31-4B8C-83A1-F6EECF244321}">
                <p14:modId xmlns:p14="http://schemas.microsoft.com/office/powerpoint/2010/main" val="2462015634"/>
              </p:ext>
            </p:extLst>
          </p:nvPr>
        </p:nvGraphicFramePr>
        <p:xfrm>
          <a:off x="838200" y="616375"/>
          <a:ext cx="10836965" cy="6132902"/>
        </p:xfrm>
        <a:graphic>
          <a:graphicData uri="http://schemas.openxmlformats.org/drawingml/2006/table">
            <a:tbl>
              <a:tblPr firstRow="1" bandRow="1">
                <a:tableStyleId>{5C22544A-7EE6-4342-B048-85BDC9FD1C3A}</a:tableStyleId>
              </a:tblPr>
              <a:tblGrid>
                <a:gridCol w="2167393">
                  <a:extLst>
                    <a:ext uri="{9D8B030D-6E8A-4147-A177-3AD203B41FA5}">
                      <a16:colId xmlns:a16="http://schemas.microsoft.com/office/drawing/2014/main" val="3808202049"/>
                    </a:ext>
                  </a:extLst>
                </a:gridCol>
                <a:gridCol w="2167393">
                  <a:extLst>
                    <a:ext uri="{9D8B030D-6E8A-4147-A177-3AD203B41FA5}">
                      <a16:colId xmlns:a16="http://schemas.microsoft.com/office/drawing/2014/main" val="4049083095"/>
                    </a:ext>
                  </a:extLst>
                </a:gridCol>
                <a:gridCol w="2167393">
                  <a:extLst>
                    <a:ext uri="{9D8B030D-6E8A-4147-A177-3AD203B41FA5}">
                      <a16:colId xmlns:a16="http://schemas.microsoft.com/office/drawing/2014/main" val="1563201765"/>
                    </a:ext>
                  </a:extLst>
                </a:gridCol>
                <a:gridCol w="2167393">
                  <a:extLst>
                    <a:ext uri="{9D8B030D-6E8A-4147-A177-3AD203B41FA5}">
                      <a16:colId xmlns:a16="http://schemas.microsoft.com/office/drawing/2014/main" val="2506217223"/>
                    </a:ext>
                  </a:extLst>
                </a:gridCol>
                <a:gridCol w="2167393">
                  <a:extLst>
                    <a:ext uri="{9D8B030D-6E8A-4147-A177-3AD203B41FA5}">
                      <a16:colId xmlns:a16="http://schemas.microsoft.com/office/drawing/2014/main" val="3114356212"/>
                    </a:ext>
                  </a:extLst>
                </a:gridCol>
              </a:tblGrid>
              <a:tr h="1079948">
                <a:tc>
                  <a:txBody>
                    <a:bodyPr/>
                    <a:lstStyle/>
                    <a:p>
                      <a:pPr algn="l"/>
                      <a:r>
                        <a:rPr lang="en-IN" sz="1400" dirty="0" err="1">
                          <a:latin typeface="Times New Roman" panose="02020603050405020304" pitchFamily="18" charset="0"/>
                          <a:cs typeface="Times New Roman" panose="02020603050405020304" pitchFamily="18" charset="0"/>
                        </a:rPr>
                        <a:t>S.No</a:t>
                      </a:r>
                      <a:r>
                        <a:rPr lang="en-IN" sz="1400"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txBody>
                  <a:tcPr/>
                </a:tc>
                <a:tc>
                  <a:txBody>
                    <a:bodyPr/>
                    <a:lstStyle/>
                    <a:p>
                      <a:pPr algn="l"/>
                      <a:r>
                        <a:rPr lang="en-IN" sz="1400" dirty="0">
                          <a:latin typeface="Times New Roman" panose="02020603050405020304" pitchFamily="18" charset="0"/>
                          <a:cs typeface="Times New Roman" panose="02020603050405020304" pitchFamily="18" charset="0"/>
                        </a:rPr>
                        <a:t>Tittle</a:t>
                      </a:r>
                      <a:endParaRPr lang="en-US" sz="1400" dirty="0">
                        <a:latin typeface="Times New Roman" panose="02020603050405020304" pitchFamily="18" charset="0"/>
                        <a:cs typeface="Times New Roman" panose="02020603050405020304" pitchFamily="18" charset="0"/>
                      </a:endParaRPr>
                    </a:p>
                  </a:txBody>
                  <a:tcPr/>
                </a:tc>
                <a:tc>
                  <a:txBody>
                    <a:bodyPr/>
                    <a:lstStyle/>
                    <a:p>
                      <a:pPr algn="l"/>
                      <a:r>
                        <a:rPr lang="en-IN" sz="1400">
                          <a:latin typeface="Times New Roman" panose="02020603050405020304" pitchFamily="18" charset="0"/>
                          <a:cs typeface="Times New Roman" panose="02020603050405020304" pitchFamily="18" charset="0"/>
                        </a:rPr>
                        <a:t>Year</a:t>
                      </a:r>
                      <a:endParaRPr lang="en-US" sz="1400" dirty="0">
                        <a:latin typeface="Times New Roman" panose="02020603050405020304" pitchFamily="18" charset="0"/>
                        <a:cs typeface="Times New Roman" panose="02020603050405020304" pitchFamily="18" charset="0"/>
                      </a:endParaRPr>
                    </a:p>
                  </a:txBody>
                  <a:tcPr/>
                </a:tc>
                <a:tc>
                  <a:txBody>
                    <a:bodyPr/>
                    <a:lstStyle/>
                    <a:p>
                      <a:pPr algn="l"/>
                      <a:r>
                        <a:rPr lang="en-IN" sz="1400">
                          <a:latin typeface="Times New Roman" panose="02020603050405020304" pitchFamily="18" charset="0"/>
                          <a:cs typeface="Times New Roman" panose="02020603050405020304" pitchFamily="18" charset="0"/>
                        </a:rPr>
                        <a:t>Methodology</a:t>
                      </a:r>
                      <a:endParaRPr lang="en-US" sz="1400" dirty="0">
                        <a:latin typeface="Times New Roman" panose="02020603050405020304" pitchFamily="18" charset="0"/>
                        <a:cs typeface="Times New Roman" panose="02020603050405020304" pitchFamily="18" charset="0"/>
                      </a:endParaRPr>
                    </a:p>
                  </a:txBody>
                  <a:tcPr/>
                </a:tc>
                <a:tc>
                  <a:txBody>
                    <a:bodyPr/>
                    <a:lstStyle/>
                    <a:p>
                      <a:pPr algn="l"/>
                      <a:r>
                        <a:rPr lang="en-IN" sz="1400">
                          <a:latin typeface="Times New Roman" panose="02020603050405020304" pitchFamily="18" charset="0"/>
                          <a:cs typeface="Times New Roman" panose="02020603050405020304" pitchFamily="18" charset="0"/>
                        </a:rPr>
                        <a:t>Influence</a:t>
                      </a:r>
                    </a:p>
                    <a:p>
                      <a:pPr algn="l"/>
                      <a:r>
                        <a:rPr lang="en-IN" sz="1400">
                          <a:latin typeface="Times New Roman" panose="02020603050405020304" pitchFamily="18" charset="0"/>
                          <a:cs typeface="Times New Roman" panose="02020603050405020304" pitchFamily="18" charset="0"/>
                        </a:rPr>
                        <a:t>(Disadvantages)</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37585735"/>
                  </a:ext>
                </a:extLst>
              </a:tr>
              <a:tr h="2226320">
                <a:tc>
                  <a:txBody>
                    <a:bodyPr/>
                    <a:lstStyle/>
                    <a:p>
                      <a:pPr algn="l"/>
                      <a:r>
                        <a:rPr lang="en-IN" sz="1400" dirty="0">
                          <a:latin typeface="Times New Roman" panose="02020603050405020304" pitchFamily="18" charset="0"/>
                          <a:cs typeface="Times New Roman" panose="02020603050405020304" pitchFamily="18"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effectLst/>
                          <a:latin typeface="Times New Roman" panose="02020603050405020304" pitchFamily="18" charset="0"/>
                          <a:ea typeface="Calibri" panose="020F0502020204030204" pitchFamily="34" charset="0"/>
                          <a:cs typeface="Times New Roman" panose="02020603050405020304" pitchFamily="18" charset="0"/>
                        </a:rPr>
                        <a:t>A new data glove approach for Malaysian sign language detection</a:t>
                      </a:r>
                      <a:endParaRPr lang="en-IN" sz="1400" dirty="0">
                        <a:latin typeface="Times New Roman" panose="02020603050405020304" pitchFamily="18" charset="0"/>
                        <a:cs typeface="Times New Roman" panose="02020603050405020304" pitchFamily="18" charset="0"/>
                      </a:endParaRPr>
                    </a:p>
                  </a:txBody>
                  <a:tcPr/>
                </a:tc>
                <a:tc>
                  <a:txBody>
                    <a:bodyPr/>
                    <a:lstStyle/>
                    <a:p>
                      <a:pPr marL="0" indent="0" algn="l">
                        <a:buFont typeface="Arial" panose="020B0604020202020204" pitchFamily="34" charset="0"/>
                        <a:buNone/>
                      </a:pP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IN" sz="1400">
                          <a:effectLst/>
                          <a:latin typeface="Times New Roman" panose="02020603050405020304" pitchFamily="18" charset="0"/>
                          <a:ea typeface="Calibri" panose="020F0502020204030204" pitchFamily="34" charset="0"/>
                          <a:cs typeface="Times New Roman" panose="02020603050405020304" pitchFamily="18" charset="0"/>
                        </a:rPr>
                        <a:t>(2020) </a:t>
                      </a: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Develop a data glove with tilt sensors and an accelerometer for sign language detection.</a:t>
                      </a:r>
                    </a:p>
                    <a:p>
                      <a:pPr marL="285750" indent="-285750" algn="l">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Test the accuracy of the data glove in translating selected signs from Malaysian Sign Language.</a:t>
                      </a:r>
                      <a:endParaRPr lang="en-US" sz="14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Data glove may not provide the level of detail required for accurate recognition of complex signs.</a:t>
                      </a:r>
                    </a:p>
                    <a:p>
                      <a:pPr marL="285750" indent="-285750" algn="l">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Average accuracy for translating all gestures is 89%, indicating room for improvement.</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7438358"/>
                  </a:ext>
                </a:extLst>
              </a:tr>
              <a:tr h="2826634">
                <a:tc>
                  <a:txBody>
                    <a:bodyPr/>
                    <a:lstStyle/>
                    <a:p>
                      <a:pPr algn="l"/>
                      <a:r>
                        <a:rPr lang="en-IN" sz="1400" dirty="0">
                          <a:effectLst/>
                          <a:latin typeface="Times New Roman" panose="02020603050405020304" pitchFamily="18" charset="0"/>
                          <a:cs typeface="Times New Roman" panose="02020603050405020304" pitchFamily="18" charset="0"/>
                        </a:rPr>
                        <a:t>               2</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latin typeface="Times New Roman" panose="02020603050405020304" pitchFamily="18" charset="0"/>
                          <a:cs typeface="Times New Roman" panose="02020603050405020304" pitchFamily="18" charset="0"/>
                        </a:rPr>
                        <a:t> </a:t>
                      </a:r>
                      <a:r>
                        <a:rPr lang="en-IN" sz="1400">
                          <a:effectLst/>
                          <a:latin typeface="Times New Roman" panose="02020603050405020304" pitchFamily="18" charset="0"/>
                          <a:ea typeface="Calibri" panose="020F0502020204030204" pitchFamily="34" charset="0"/>
                          <a:cs typeface="Times New Roman" panose="02020603050405020304" pitchFamily="18" charset="0"/>
                        </a:rPr>
                        <a:t>Image-based and sensor-based approaches to Arabic sign language recognition</a:t>
                      </a:r>
                      <a:endParaRPr lang="en-IN" sz="1400" dirty="0">
                        <a:latin typeface="Times New Roman" panose="02020603050405020304" pitchFamily="18" charset="0"/>
                        <a:cs typeface="Times New Roman" panose="02020603050405020304" pitchFamily="18" charset="0"/>
                      </a:endParaRPr>
                    </a:p>
                  </a:txBody>
                  <a:tcPr/>
                </a:tc>
                <a:tc>
                  <a:txBody>
                    <a:bodyPr/>
                    <a:lstStyle/>
                    <a:p>
                      <a:pPr marL="0" indent="0" algn="l">
                        <a:buFont typeface="Arial" panose="020B0604020202020204" pitchFamily="34" charset="0"/>
                        <a:buNone/>
                      </a:pPr>
                      <a:r>
                        <a:rPr lang="en-IN" sz="1400">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l">
                        <a:buFont typeface="Arial" panose="020B0604020202020204" pitchFamily="34" charset="0"/>
                        <a:buChar char="•"/>
                      </a:pPr>
                      <a:r>
                        <a:rPr lang="en-IN" sz="1400">
                          <a:latin typeface="Times New Roman" panose="02020603050405020304" pitchFamily="18" charset="0"/>
                          <a:cs typeface="Times New Roman" panose="02020603050405020304" pitchFamily="18" charset="0"/>
                        </a:rPr>
                        <a:t> </a:t>
                      </a:r>
                      <a:r>
                        <a:rPr lang="en-IN" sz="1400">
                          <a:effectLst/>
                          <a:latin typeface="Times New Roman" panose="02020603050405020304" pitchFamily="18" charset="0"/>
                          <a:ea typeface="Calibri" panose="020F0502020204030204" pitchFamily="34" charset="0"/>
                          <a:cs typeface="Times New Roman" panose="02020603050405020304" pitchFamily="18" charset="0"/>
                        </a:rPr>
                        <a:t>(2021) </a:t>
                      </a: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Utilize CNNs and transfer learning models to recognize Arabic Sign Language characters from images.</a:t>
                      </a:r>
                    </a:p>
                    <a:p>
                      <a:pPr marL="285750" indent="-285750" algn="l">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Evaluate the performance of different pretrained models, focusing on InceptionV3.</a:t>
                      </a:r>
                      <a:endParaRPr lang="en-US" sz="14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Specific to Arabic Sign Language and may not be directly applicable to other sign languages.</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High computational resources required for training and inference.</a:t>
                      </a:r>
                    </a:p>
                  </a:txBody>
                  <a:tcPr/>
                </a:tc>
                <a:extLst>
                  <a:ext uri="{0D108BD9-81ED-4DB2-BD59-A6C34878D82A}">
                    <a16:rowId xmlns:a16="http://schemas.microsoft.com/office/drawing/2014/main" val="702233347"/>
                  </a:ext>
                </a:extLst>
              </a:tr>
            </a:tbl>
          </a:graphicData>
        </a:graphic>
      </p:graphicFrame>
    </p:spTree>
    <p:extLst>
      <p:ext uri="{BB962C8B-B14F-4D97-AF65-F5344CB8AC3E}">
        <p14:creationId xmlns:p14="http://schemas.microsoft.com/office/powerpoint/2010/main" val="353405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DA8C42C-A7D9-4E5E-8D2A-B0ABC6BEEEA7}"/>
              </a:ext>
            </a:extLst>
          </p:cNvPr>
          <p:cNvGraphicFramePr>
            <a:graphicFrameLocks noGrp="1"/>
          </p:cNvGraphicFramePr>
          <p:nvPr>
            <p:extLst>
              <p:ext uri="{D42A27DB-BD31-4B8C-83A1-F6EECF244321}">
                <p14:modId xmlns:p14="http://schemas.microsoft.com/office/powerpoint/2010/main" val="3909506445"/>
              </p:ext>
            </p:extLst>
          </p:nvPr>
        </p:nvGraphicFramePr>
        <p:xfrm>
          <a:off x="636104" y="371061"/>
          <a:ext cx="10986050" cy="6029739"/>
        </p:xfrm>
        <a:graphic>
          <a:graphicData uri="http://schemas.openxmlformats.org/drawingml/2006/table">
            <a:tbl>
              <a:tblPr firstRow="1" bandRow="1">
                <a:tableStyleId>{5C22544A-7EE6-4342-B048-85BDC9FD1C3A}</a:tableStyleId>
              </a:tblPr>
              <a:tblGrid>
                <a:gridCol w="2197210">
                  <a:extLst>
                    <a:ext uri="{9D8B030D-6E8A-4147-A177-3AD203B41FA5}">
                      <a16:colId xmlns:a16="http://schemas.microsoft.com/office/drawing/2014/main" val="3410787656"/>
                    </a:ext>
                  </a:extLst>
                </a:gridCol>
                <a:gridCol w="2197210">
                  <a:extLst>
                    <a:ext uri="{9D8B030D-6E8A-4147-A177-3AD203B41FA5}">
                      <a16:colId xmlns:a16="http://schemas.microsoft.com/office/drawing/2014/main" val="2857118545"/>
                    </a:ext>
                  </a:extLst>
                </a:gridCol>
                <a:gridCol w="2197210">
                  <a:extLst>
                    <a:ext uri="{9D8B030D-6E8A-4147-A177-3AD203B41FA5}">
                      <a16:colId xmlns:a16="http://schemas.microsoft.com/office/drawing/2014/main" val="2582854383"/>
                    </a:ext>
                  </a:extLst>
                </a:gridCol>
                <a:gridCol w="2197210">
                  <a:extLst>
                    <a:ext uri="{9D8B030D-6E8A-4147-A177-3AD203B41FA5}">
                      <a16:colId xmlns:a16="http://schemas.microsoft.com/office/drawing/2014/main" val="55625874"/>
                    </a:ext>
                  </a:extLst>
                </a:gridCol>
                <a:gridCol w="2197210">
                  <a:extLst>
                    <a:ext uri="{9D8B030D-6E8A-4147-A177-3AD203B41FA5}">
                      <a16:colId xmlns:a16="http://schemas.microsoft.com/office/drawing/2014/main" val="3456703178"/>
                    </a:ext>
                  </a:extLst>
                </a:gridCol>
              </a:tblGrid>
              <a:tr h="597286">
                <a:tc>
                  <a:txBody>
                    <a:bodyPr/>
                    <a:lstStyle/>
                    <a:p>
                      <a:r>
                        <a:rPr lang="en-IN" sz="1400" dirty="0" err="1">
                          <a:latin typeface="Times New Roman" panose="02020603050405020304" pitchFamily="18" charset="0"/>
                          <a:cs typeface="Times New Roman" panose="02020603050405020304" pitchFamily="18" charset="0"/>
                        </a:rPr>
                        <a:t>S.No</a:t>
                      </a:r>
                      <a:r>
                        <a:rPr lang="en-IN" sz="1400"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Tittle</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Year</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Methodology</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Influence</a:t>
                      </a:r>
                    </a:p>
                    <a:p>
                      <a:r>
                        <a:rPr lang="en-IN" sz="1400" dirty="0">
                          <a:latin typeface="Times New Roman" panose="02020603050405020304" pitchFamily="18" charset="0"/>
                          <a:cs typeface="Times New Roman" panose="02020603050405020304" pitchFamily="18" charset="0"/>
                        </a:rPr>
                        <a:t>(Disadvantages)</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1712050"/>
                  </a:ext>
                </a:extLst>
              </a:tr>
              <a:tr h="1877183">
                <a:tc>
                  <a:txBody>
                    <a:bodyPr/>
                    <a:lstStyle/>
                    <a:p>
                      <a:r>
                        <a:rPr lang="en-IN" sz="1400" dirty="0">
                          <a:latin typeface="Times New Roman" panose="02020603050405020304" pitchFamily="18" charset="0"/>
                          <a:cs typeface="Times New Roman" panose="02020603050405020304" pitchFamily="18" charset="0"/>
                        </a:rPr>
                        <a:t>                 3</a:t>
                      </a:r>
                    </a:p>
                  </a:txBody>
                  <a:tcPr/>
                </a:tc>
                <a:tc>
                  <a:txBody>
                    <a:bodyPr/>
                    <a:lstStyle/>
                    <a:p>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Recognition of sign language alphabets and numbers based on hand kinematics using a data glove</a:t>
                      </a:r>
                      <a:endParaRPr lang="en-IN" sz="1400" dirty="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(2021)</a:t>
                      </a:r>
                    </a:p>
                  </a:txBody>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Employ a data glove to capture finger and wrist joint angles for sign language recognition.</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 an SVM with 10-fold cross-validation for real-time recognition.</a:t>
                      </a:r>
                    </a:p>
                  </a:txBody>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Data glove may not be as accessible or cost-effective as camera-based solutions.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Limited to recognizing a subset of sign language alphabets and numbers.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6169345"/>
                  </a:ext>
                </a:extLst>
              </a:tr>
              <a:tr h="1877183">
                <a:tc>
                  <a:txBody>
                    <a:bodyPr/>
                    <a:lstStyle/>
                    <a:p>
                      <a:r>
                        <a:rPr lang="en-IN" sz="1400" dirty="0">
                          <a:latin typeface="Times New Roman" panose="02020603050405020304" pitchFamily="18" charset="0"/>
                          <a:cs typeface="Times New Roman" panose="02020603050405020304" pitchFamily="18" charset="0"/>
                        </a:rPr>
                        <a:t>               4</a:t>
                      </a:r>
                    </a:p>
                  </a:txBody>
                  <a:tcPr/>
                </a:tc>
                <a:tc>
                  <a:txBody>
                    <a:bodyPr/>
                    <a:lstStyle/>
                    <a:p>
                      <a:r>
                        <a:rPr lang="en-IN" sz="1400" dirty="0">
                          <a:effectLst/>
                          <a:latin typeface="Times New Roman" panose="02020603050405020304" pitchFamily="18" charset="0"/>
                          <a:ea typeface="Calibri" panose="020F0502020204030204" pitchFamily="34" charset="0"/>
                          <a:cs typeface="Times New Roman" panose="02020603050405020304" pitchFamily="18" charset="0"/>
                        </a:rPr>
                        <a:t>Nearest neighbour classification of Indian sign language gestures using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kinect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camera</a:t>
                      </a: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(2021) </a:t>
                      </a: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Implement a recognition system using the Microsoft Kinect camera to collect sign language symbols . Apply nearest neighbor classification for recognition.</a:t>
                      </a:r>
                    </a:p>
                  </a:txBody>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Reliance on the Kinect camera may limit portability and compatibility.</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Recognition rates are not perfect, indicating room for improvement.</a:t>
                      </a:r>
                    </a:p>
                  </a:txBody>
                  <a:tcPr/>
                </a:tc>
                <a:extLst>
                  <a:ext uri="{0D108BD9-81ED-4DB2-BD59-A6C34878D82A}">
                    <a16:rowId xmlns:a16="http://schemas.microsoft.com/office/drawing/2014/main" val="1851737595"/>
                  </a:ext>
                </a:extLst>
              </a:tr>
              <a:tr h="1678087">
                <a:tc>
                  <a:txBody>
                    <a:bodyPr/>
                    <a:lstStyle/>
                    <a:p>
                      <a:r>
                        <a:rPr lang="en-IN" sz="1400" dirty="0">
                          <a:latin typeface="Times New Roman" panose="02020603050405020304" pitchFamily="18" charset="0"/>
                          <a:cs typeface="Times New Roman" panose="02020603050405020304" pitchFamily="18" charset="0"/>
                        </a:rPr>
                        <a:t>                 5</a:t>
                      </a:r>
                    </a:p>
                  </a:txBody>
                  <a:tcPr/>
                </a:tc>
                <a:tc>
                  <a:txBody>
                    <a:bodyPr/>
                    <a:lstStyle/>
                    <a:p>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Sign language recognition using deep learning on custom processed static gesture images</a:t>
                      </a:r>
                      <a:endParaRPr lang="en-IN" sz="14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(2022)  </a:t>
                      </a:r>
                      <a:endParaRPr lang="en-IN" sz="14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Apply CNNs to recognize static sign language gestures using Inception v3.Preprocess images to serve as cleaned input for the model</a:t>
                      </a:r>
                    </a:p>
                  </a:txBody>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Limited to recognizing static gestures, may not handle dynamic signs well. Validation accuracy above 90% suggests a margin for error.</a:t>
                      </a:r>
                    </a:p>
                  </a:txBody>
                  <a:tcPr/>
                </a:tc>
                <a:extLst>
                  <a:ext uri="{0D108BD9-81ED-4DB2-BD59-A6C34878D82A}">
                    <a16:rowId xmlns:a16="http://schemas.microsoft.com/office/drawing/2014/main" val="1779225731"/>
                  </a:ext>
                </a:extLst>
              </a:tr>
            </a:tbl>
          </a:graphicData>
        </a:graphic>
      </p:graphicFrame>
    </p:spTree>
    <p:extLst>
      <p:ext uri="{BB962C8B-B14F-4D97-AF65-F5344CB8AC3E}">
        <p14:creationId xmlns:p14="http://schemas.microsoft.com/office/powerpoint/2010/main" val="17123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a:xfrm>
            <a:off x="609600" y="320040"/>
            <a:ext cx="9652000" cy="607612"/>
          </a:xfrm>
        </p:spPr>
        <p:txBody>
          <a:bodyPr>
            <a:normAutofit/>
          </a:bodyPr>
          <a:lstStyle/>
          <a:p>
            <a:r>
              <a:rPr lang="en-US" sz="2400" b="1" dirty="0">
                <a:solidFill>
                  <a:schemeClr val="tx1"/>
                </a:solidFill>
                <a:latin typeface="Times New Roman" pitchFamily="18" charset="0"/>
                <a:cs typeface="Times New Roman" pitchFamily="18" charset="0"/>
              </a:rPr>
              <a:t>EXISTING SYSTEM</a:t>
            </a:r>
            <a:endParaRPr lang="en-US" sz="2400" dirty="0">
              <a:solidFill>
                <a:schemeClr val="tx1"/>
              </a:solidFill>
            </a:endParaRPr>
          </a:p>
        </p:txBody>
      </p:sp>
      <p:sp>
        <p:nvSpPr>
          <p:cNvPr id="1048611" name="Content Placeholder 2"/>
          <p:cNvSpPr>
            <a:spLocks noGrp="1"/>
          </p:cNvSpPr>
          <p:nvPr>
            <p:ph idx="1"/>
          </p:nvPr>
        </p:nvSpPr>
        <p:spPr>
          <a:xfrm>
            <a:off x="424070" y="1338471"/>
            <a:ext cx="11237843" cy="6473686"/>
          </a:xfrm>
        </p:spPr>
        <p:txBody>
          <a:bodyPr>
            <a:noAutofit/>
          </a:bodyPr>
          <a:lstStyle/>
          <a:p>
            <a:pPr algn="just">
              <a:lnSpc>
                <a:spcPct val="150000"/>
              </a:lnSpc>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In the existing face recognition systems, Mittal et al.  proposed a system that used an LSTM model with leap motion for continuous sign language recognition.</a:t>
            </a:r>
          </a:p>
          <a:p>
            <a:pPr algn="just">
              <a:lnSpc>
                <a:spcPct val="150000"/>
              </a:lnSpc>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They employed a four-gated LSTM cell with a 2D CNN architecture for sign sentence recognition and assigned a particular label to every word.</a:t>
            </a:r>
          </a:p>
          <a:p>
            <a:pPr algn="just">
              <a:lnSpc>
                <a:spcPct val="150000"/>
              </a:lnSpc>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When the three basic gates were used as an input gate, a forget gate that took the output at the t-1time generated output at the output gate and returned the label showing the word that was specifically associated with that label</a:t>
            </a:r>
            <a:endPar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They added a special symbol, $, which indicated the transition between the two consecutive signs in the video. The RESET flag was used when they encountered the transition between two signs, which was indicated by the $ sign.</a:t>
            </a:r>
          </a:p>
          <a:p>
            <a:pPr algn="just">
              <a:lnSpc>
                <a:spcPct val="150000"/>
              </a:lnSpc>
            </a:pP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They trained this modified LSTM model over a dataset and achieved a maximum accuracy of 72.3% using a 3-layer LSTM model for sign sentence recognition. For sign word recognition, the achieved accuracy was 89.50%.</a:t>
            </a:r>
          </a:p>
          <a:p>
            <a:pPr marL="0" indent="0">
              <a:buNone/>
            </a:pPr>
            <a:endParaRPr lang="en-US" sz="1600" dirty="0">
              <a:solidFill>
                <a:schemeClr val="tx1"/>
              </a:solidFill>
            </a:endParaRPr>
          </a:p>
          <a:p>
            <a:pPr marL="0" indent="0" algn="just">
              <a:lnSpc>
                <a:spcPct val="150000"/>
              </a:lnSpc>
              <a:buNone/>
            </a:pPr>
            <a:endParaRPr lang="en-I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3062</TotalTime>
  <Words>3301</Words>
  <Application>Microsoft Office PowerPoint</Application>
  <PresentationFormat>Widescreen</PresentationFormat>
  <Paragraphs>222</Paragraphs>
  <Slides>38</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Calisto MT</vt:lpstr>
      <vt:lpstr>Cambria</vt:lpstr>
      <vt:lpstr>Söhne</vt:lpstr>
      <vt:lpstr>Times New Roman</vt:lpstr>
      <vt:lpstr>Wingdings</vt:lpstr>
      <vt:lpstr>Wingdings 2</vt:lpstr>
      <vt:lpstr>Slate</vt:lpstr>
      <vt:lpstr> REAL TIME SIGN LANGUAGE  RECOGNITION USING DEEP LEARNING</vt:lpstr>
      <vt:lpstr>ABSTRACT</vt:lpstr>
      <vt:lpstr>INTRODUCTION</vt:lpstr>
      <vt:lpstr>OBJECTIVE  OF THE PROJECT</vt:lpstr>
      <vt:lpstr>SCOPE OF THE PROJECT</vt:lpstr>
      <vt:lpstr>DOMAIN OF THE PROJECT</vt:lpstr>
      <vt:lpstr>Literature Review </vt:lpstr>
      <vt:lpstr>PowerPoint Presentation</vt:lpstr>
      <vt:lpstr>EXISTING SYSTEM</vt:lpstr>
      <vt:lpstr>Existing system’s Disadvantages</vt:lpstr>
      <vt:lpstr>   PROPOSED  SYSTEM</vt:lpstr>
      <vt:lpstr>PROPOSED  SYSTEM’S ADVANTAGES</vt:lpstr>
      <vt:lpstr>DFD Level 0</vt:lpstr>
      <vt:lpstr>DFD Level 1</vt:lpstr>
      <vt:lpstr>PowerPoint Presentation</vt:lpstr>
      <vt:lpstr>SYSTEM MODULE</vt:lpstr>
      <vt:lpstr>MODULE DESCRIPTIONS   Module 1: Dataset Collection </vt:lpstr>
      <vt:lpstr>Module 1: Data collection </vt:lpstr>
      <vt:lpstr>Module 2 :Data Preprossing and Feature Extraction </vt:lpstr>
      <vt:lpstr>Feature Extraction</vt:lpstr>
      <vt:lpstr>Module 2 :Data Preprossing and Feature Extraction </vt:lpstr>
      <vt:lpstr>Module 3: Trained The Data </vt:lpstr>
      <vt:lpstr>PowerPoint Presentation</vt:lpstr>
      <vt:lpstr> Train and Test The Data Using CNN Layer</vt:lpstr>
      <vt:lpstr>Module 4: Data Conversion </vt:lpstr>
      <vt:lpstr>Module 5: Testing Data</vt:lpstr>
      <vt:lpstr>Module 6: Text To Speech Translation</vt:lpstr>
      <vt:lpstr>Software requirements</vt:lpstr>
      <vt:lpstr>Hardware requirements</vt:lpstr>
      <vt:lpstr>Output:  Accuracy and loss</vt:lpstr>
      <vt:lpstr>  HELLO</vt:lpstr>
      <vt:lpstr>NO</vt:lpstr>
      <vt:lpstr>OKAY</vt:lpstr>
      <vt:lpstr>I LOVE YOU</vt:lpstr>
      <vt:lpstr>YES</vt:lpstr>
      <vt:lpstr>CONCLUSION</vt:lpstr>
      <vt:lpstr>Reference paper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SIGN LANGUAGE  RECOGNITION USING DEEP LEARNING</dc:title>
  <dc:creator>lavanya lav</dc:creator>
  <cp:lastModifiedBy>ram kumar</cp:lastModifiedBy>
  <cp:revision>99</cp:revision>
  <dcterms:created xsi:type="dcterms:W3CDTF">2024-01-22T17:09:19Z</dcterms:created>
  <dcterms:modified xsi:type="dcterms:W3CDTF">2024-05-12T10:13:51Z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CategoryTags">
    <vt:lpwstr/>
  </property>
  <property fmtid="{D5CDD505-2E9C-101B-9397-08002B2CF9AE}" pid="3" name="InternalTags">
    <vt:lpwstr/>
  </property>
  <property fmtid="{D5CDD505-2E9C-101B-9397-08002B2CF9AE}" pid="4" name="CampaignTags">
    <vt:lpwstr/>
  </property>
  <property fmtid="{D5CDD505-2E9C-101B-9397-08002B2CF9AE}" pid="5" name="Applications">
    <vt:lpwstr/>
  </property>
  <property fmtid="{D5CDD505-2E9C-101B-9397-08002B2CF9AE}" pid="6" name="ScenarioTags">
    <vt:lpwstr/>
  </property>
  <property fmtid="{D5CDD505-2E9C-101B-9397-08002B2CF9AE}" pid="7" name="ContentTypeId">
    <vt:lpwstr>0x010100AA3F7D94069FF64A86F7DFF56D60E3BE</vt:lpwstr>
  </property>
  <property fmtid="{D5CDD505-2E9C-101B-9397-08002B2CF9AE}" pid="8" name="FeatureTags">
    <vt:lpwstr/>
  </property>
  <property fmtid="{D5CDD505-2E9C-101B-9397-08002B2CF9AE}" pid="9" name="LocalizationTags">
    <vt:lpwstr/>
  </property>
  <property fmtid="{D5CDD505-2E9C-101B-9397-08002B2CF9AE}" pid="10" name="CategoryTags">
    <vt:lpwstr/>
  </property>
  <property fmtid="{D5CDD505-2E9C-101B-9397-08002B2CF9AE}" pid="11" name="ICV">
    <vt:lpwstr>ae1198eac7534aae98ec9b7b116e9d0c</vt:lpwstr>
  </property>
</Properties>
</file>